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3704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175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908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108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479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531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429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2784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770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28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003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759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oeticadesdesasturias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52054" y="2404534"/>
            <a:ext cx="10432473" cy="993293"/>
          </a:xfrm>
        </p:spPr>
        <p:txBody>
          <a:bodyPr/>
          <a:lstStyle/>
          <a:p>
            <a:r>
              <a:rPr lang="es-ES" sz="4000" dirty="0" smtClean="0"/>
              <a:t>LA BIOÉTICA: ORIGEN,DEFINICIÓN, ÁMBITO</a:t>
            </a:r>
            <a:endParaRPr lang="es-ES" sz="40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172088" y="4050833"/>
            <a:ext cx="7766936" cy="1196576"/>
          </a:xfrm>
        </p:spPr>
        <p:txBody>
          <a:bodyPr/>
          <a:lstStyle/>
          <a:p>
            <a:pPr algn="ctr"/>
            <a:r>
              <a:rPr lang="es-ES" dirty="0" smtClean="0"/>
              <a:t>Constantino González Quintana</a:t>
            </a:r>
          </a:p>
          <a:p>
            <a:pPr algn="ctr"/>
            <a:r>
              <a:rPr lang="es-ES" sz="1600" dirty="0" smtClean="0"/>
              <a:t>Oviedo, diciembre de 2015</a:t>
            </a:r>
          </a:p>
          <a:p>
            <a:pPr algn="ctr"/>
            <a:r>
              <a:rPr lang="es-ES" sz="1400" dirty="0" smtClean="0">
                <a:hlinkClick r:id="rId2"/>
              </a:rPr>
              <a:t>www.bioeticadesdesasturias.com</a:t>
            </a:r>
            <a:endParaRPr lang="es-ES" sz="1400" dirty="0" smtClean="0"/>
          </a:p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8888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59229" y="405246"/>
            <a:ext cx="8596668" cy="550718"/>
          </a:xfrm>
        </p:spPr>
        <p:txBody>
          <a:bodyPr>
            <a:normAutofit/>
          </a:bodyPr>
          <a:lstStyle/>
          <a:p>
            <a:pPr algn="ctr"/>
            <a:r>
              <a:rPr lang="es-ES" sz="3200" b="1" dirty="0" smtClean="0"/>
              <a:t>JURAMENTO DE HIPÓCRATES (s. IV. a. C.)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4" y="1143001"/>
            <a:ext cx="10285075" cy="5340926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endParaRPr lang="es-E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sz="11200" dirty="0" smtClean="0"/>
              <a:t>Haré </a:t>
            </a:r>
            <a:r>
              <a:rPr lang="es-ES" sz="11200" dirty="0"/>
              <a:t>uso del </a:t>
            </a:r>
            <a:r>
              <a:rPr lang="es-ES" sz="11200" dirty="0" smtClean="0"/>
              <a:t>régimen en </a:t>
            </a:r>
            <a:r>
              <a:rPr lang="es-ES" sz="11200" b="1" dirty="0" smtClean="0"/>
              <a:t>beneficio</a:t>
            </a:r>
            <a:r>
              <a:rPr lang="es-ES" sz="11200" dirty="0" smtClean="0"/>
              <a:t> de </a:t>
            </a:r>
            <a:r>
              <a:rPr lang="es-ES" sz="11200" dirty="0"/>
              <a:t>los enfermos, según </a:t>
            </a:r>
            <a:r>
              <a:rPr lang="es-ES" sz="11200" dirty="0" smtClean="0"/>
              <a:t>mi capacidad </a:t>
            </a:r>
            <a:r>
              <a:rPr lang="es-ES" sz="11200" dirty="0"/>
              <a:t>y recto entender, y </a:t>
            </a:r>
            <a:r>
              <a:rPr lang="es-ES" sz="11200" dirty="0" smtClean="0"/>
              <a:t>no </a:t>
            </a:r>
            <a:r>
              <a:rPr lang="es-ES" sz="11200" dirty="0"/>
              <a:t>les haré </a:t>
            </a:r>
            <a:r>
              <a:rPr lang="es-ES" sz="11200" b="1" dirty="0"/>
              <a:t>daño </a:t>
            </a:r>
            <a:r>
              <a:rPr lang="es-ES" sz="11200" b="1" dirty="0" smtClean="0"/>
              <a:t>ni injusticia</a:t>
            </a:r>
            <a:r>
              <a:rPr lang="es-ES" sz="11200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sz="11200" u="sng" dirty="0" smtClean="0"/>
              <a:t>No</a:t>
            </a:r>
            <a:r>
              <a:rPr lang="es-ES" sz="11200" dirty="0" smtClean="0"/>
              <a:t> </a:t>
            </a:r>
            <a:r>
              <a:rPr lang="es-ES" sz="11200" dirty="0"/>
              <a:t>daré a nadie, aunque me lo pida, un fármaco </a:t>
            </a:r>
            <a:r>
              <a:rPr lang="es-ES" sz="11200" dirty="0" smtClean="0"/>
              <a:t>letal, </a:t>
            </a:r>
            <a:r>
              <a:rPr lang="es-ES" sz="11200" b="1" u="sng" dirty="0"/>
              <a:t>ni</a:t>
            </a:r>
            <a:r>
              <a:rPr lang="es-ES" sz="11200" dirty="0"/>
              <a:t> tomaré </a:t>
            </a:r>
            <a:r>
              <a:rPr lang="es-ES" sz="11200" dirty="0" smtClean="0"/>
              <a:t>la iniciativa </a:t>
            </a:r>
            <a:r>
              <a:rPr lang="es-ES" sz="11200" dirty="0"/>
              <a:t>de proponer una cosa así. </a:t>
            </a:r>
            <a:r>
              <a:rPr lang="es-ES" sz="11200" u="sng" dirty="0"/>
              <a:t>Tampoco</a:t>
            </a:r>
            <a:r>
              <a:rPr lang="es-ES" sz="11200" dirty="0"/>
              <a:t> proporcionaré a </a:t>
            </a:r>
            <a:r>
              <a:rPr lang="es-ES" sz="11200" dirty="0" smtClean="0"/>
              <a:t>mujer alguna </a:t>
            </a:r>
            <a:r>
              <a:rPr lang="es-ES" sz="11200" dirty="0"/>
              <a:t>un pesario abortivo. Viviré y ejerceré siempre mi arte </a:t>
            </a:r>
            <a:r>
              <a:rPr lang="es-ES" sz="11200" dirty="0" smtClean="0"/>
              <a:t>en </a:t>
            </a:r>
            <a:r>
              <a:rPr lang="es-ES" sz="11200" b="1" dirty="0" smtClean="0"/>
              <a:t>pureza </a:t>
            </a:r>
            <a:r>
              <a:rPr lang="es-ES" sz="11200" b="1" dirty="0"/>
              <a:t>y </a:t>
            </a:r>
            <a:r>
              <a:rPr lang="es-ES" sz="11200" b="1" dirty="0" smtClean="0"/>
              <a:t>santidad</a:t>
            </a:r>
            <a:r>
              <a:rPr lang="es-ES" sz="11200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sz="11200" u="sng" dirty="0" smtClean="0"/>
              <a:t>No</a:t>
            </a:r>
            <a:r>
              <a:rPr lang="es-ES" sz="11200" dirty="0" smtClean="0"/>
              <a:t> </a:t>
            </a:r>
            <a:r>
              <a:rPr lang="es-ES" sz="11200" dirty="0"/>
              <a:t>practicaré la cirugía ni aun con los que sufren mal de piedra. </a:t>
            </a:r>
            <a:r>
              <a:rPr lang="es-ES" sz="11200" dirty="0" smtClean="0"/>
              <a:t>Dejaré esa </a:t>
            </a:r>
            <a:r>
              <a:rPr lang="es-ES" sz="11200" dirty="0"/>
              <a:t>operación a los que se dedican a ella</a:t>
            </a:r>
            <a:r>
              <a:rPr lang="es-ES" sz="11200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sz="11200" dirty="0" smtClean="0"/>
              <a:t>Siempre </a:t>
            </a:r>
            <a:r>
              <a:rPr lang="es-ES" sz="11200" dirty="0"/>
              <a:t>que entre en una casa lo </a:t>
            </a:r>
            <a:r>
              <a:rPr lang="es-ES" sz="11200" dirty="0" smtClean="0"/>
              <a:t>haré en </a:t>
            </a:r>
            <a:r>
              <a:rPr lang="es-ES" sz="11200" b="1" dirty="0" smtClean="0"/>
              <a:t>beneficio</a:t>
            </a:r>
            <a:r>
              <a:rPr lang="es-ES" sz="11200" dirty="0" smtClean="0"/>
              <a:t> de </a:t>
            </a:r>
            <a:r>
              <a:rPr lang="es-ES" sz="11200" dirty="0"/>
              <a:t>los enfermos</a:t>
            </a:r>
            <a:r>
              <a:rPr lang="es-ES" sz="11200" dirty="0" smtClean="0"/>
              <a:t>, me </a:t>
            </a:r>
            <a:r>
              <a:rPr lang="es-ES" sz="11200" dirty="0"/>
              <a:t>abstendré de toda </a:t>
            </a:r>
            <a:r>
              <a:rPr lang="es-ES" sz="11200" b="1" dirty="0"/>
              <a:t>injusticia</a:t>
            </a:r>
            <a:r>
              <a:rPr lang="es-ES" sz="11200" dirty="0"/>
              <a:t> y de toda </a:t>
            </a:r>
            <a:r>
              <a:rPr lang="es-ES" sz="11200" b="1" dirty="0" smtClean="0"/>
              <a:t>corrupción</a:t>
            </a:r>
            <a:r>
              <a:rPr lang="es-ES" sz="11200" dirty="0" smtClean="0"/>
              <a:t> y</a:t>
            </a:r>
            <a:r>
              <a:rPr lang="es-ES" sz="11200" dirty="0"/>
              <a:t>, en </a:t>
            </a:r>
            <a:r>
              <a:rPr lang="es-ES" sz="11200" dirty="0" smtClean="0"/>
              <a:t>especial, de prácticas sexuales con mujeres o con hombres, libres o esclavos.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sz="11200" dirty="0" smtClean="0"/>
              <a:t>Todo </a:t>
            </a:r>
            <a:r>
              <a:rPr lang="es-ES" sz="11200" dirty="0"/>
              <a:t>lo que viere o escuchare en el ejercicio de mi profesión, o </a:t>
            </a:r>
            <a:r>
              <a:rPr lang="es-ES" sz="11200" dirty="0" smtClean="0"/>
              <a:t>incluso fuera </a:t>
            </a:r>
            <a:r>
              <a:rPr lang="es-ES" sz="11200" dirty="0"/>
              <a:t>de ella, en relación con la vida de los hombres, aquello que </a:t>
            </a:r>
            <a:r>
              <a:rPr lang="es-ES" sz="11200" dirty="0" smtClean="0"/>
              <a:t>jamás debe </a:t>
            </a:r>
            <a:r>
              <a:rPr lang="es-ES" sz="11200" dirty="0"/>
              <a:t>ser divulgado, lo mantendré en </a:t>
            </a:r>
            <a:r>
              <a:rPr lang="es-ES" sz="11200" b="1" dirty="0" smtClean="0"/>
              <a:t>secreto</a:t>
            </a:r>
            <a:r>
              <a:rPr lang="es-ES" sz="11200" dirty="0" smtClean="0"/>
              <a:t>…</a:t>
            </a:r>
            <a:endParaRPr lang="es-ES" sz="11200" dirty="0"/>
          </a:p>
          <a:p>
            <a:pPr marL="0" indent="0">
              <a:buNone/>
            </a:pPr>
            <a:endParaRPr lang="es-ES" sz="11200" dirty="0"/>
          </a:p>
          <a:p>
            <a:pPr marL="0" indent="0">
              <a:buNone/>
            </a:pPr>
            <a:endParaRPr lang="es-ES" sz="11200" dirty="0"/>
          </a:p>
          <a:p>
            <a:pPr>
              <a:buFont typeface="Wingdings" panose="05000000000000000000" pitchFamily="2" charset="2"/>
              <a:buChar char="Ø"/>
            </a:pPr>
            <a:endParaRPr lang="es-ES" sz="11200" dirty="0"/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6062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65711" y="277089"/>
            <a:ext cx="8596668" cy="637312"/>
          </a:xfrm>
        </p:spPr>
        <p:txBody>
          <a:bodyPr>
            <a:normAutofit/>
          </a:bodyPr>
          <a:lstStyle/>
          <a:p>
            <a:pPr algn="ctr"/>
            <a:r>
              <a:rPr lang="es-ES" sz="3200" b="1" dirty="0" smtClean="0"/>
              <a:t>JURAMENTO DE FLORENCE NIGTHINGALE (1893)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3" y="1153391"/>
            <a:ext cx="10253903" cy="506037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s-ES" dirty="0"/>
              <a:t>Juro solemnemente ante Dios y en presencia de esta asamblea</a:t>
            </a:r>
            <a:r>
              <a:rPr lang="es-ES" dirty="0" smtClean="0"/>
              <a:t>:</a:t>
            </a:r>
          </a:p>
          <a:p>
            <a:pPr marL="0" indent="0">
              <a:buNone/>
            </a:pPr>
            <a:endParaRPr lang="es-E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Llevar </a:t>
            </a:r>
            <a:r>
              <a:rPr lang="es-ES" dirty="0"/>
              <a:t>una </a:t>
            </a:r>
            <a:r>
              <a:rPr lang="es-ES" b="1" dirty="0"/>
              <a:t>vida digna</a:t>
            </a:r>
            <a:r>
              <a:rPr lang="es-ES" dirty="0"/>
              <a:t> </a:t>
            </a:r>
            <a:r>
              <a:rPr lang="es-ES" dirty="0" smtClean="0"/>
              <a:t>y </a:t>
            </a:r>
            <a:r>
              <a:rPr lang="es-ES" dirty="0"/>
              <a:t>ejercer </a:t>
            </a:r>
            <a:r>
              <a:rPr lang="es-ES" dirty="0" smtClean="0"/>
              <a:t>mi profesión </a:t>
            </a:r>
            <a:r>
              <a:rPr lang="es-ES" dirty="0"/>
              <a:t>con </a:t>
            </a:r>
            <a:r>
              <a:rPr lang="es-ES" b="1" dirty="0" smtClean="0"/>
              <a:t>fidelidad</a:t>
            </a:r>
            <a:r>
              <a:rPr lang="es-ES" dirty="0" smtClean="0"/>
              <a:t> a </a:t>
            </a:r>
            <a:r>
              <a:rPr lang="es-ES" dirty="0"/>
              <a:t>la misma</a:t>
            </a:r>
            <a:r>
              <a:rPr lang="es-ES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Me </a:t>
            </a:r>
            <a:r>
              <a:rPr lang="es-ES" dirty="0"/>
              <a:t>abstendré de todo cuanto sea </a:t>
            </a:r>
            <a:r>
              <a:rPr lang="es-ES" b="1" dirty="0"/>
              <a:t>nocivo o </a:t>
            </a:r>
            <a:r>
              <a:rPr lang="es-ES" b="1" dirty="0" smtClean="0"/>
              <a:t>dañino</a:t>
            </a:r>
            <a:r>
              <a:rPr lang="es-ES" dirty="0" smtClean="0"/>
              <a:t>, </a:t>
            </a:r>
            <a:r>
              <a:rPr lang="es-ES" dirty="0"/>
              <a:t>y no tomaré </a:t>
            </a:r>
            <a:r>
              <a:rPr lang="es-ES" dirty="0" smtClean="0"/>
              <a:t>ni suministraré </a:t>
            </a:r>
            <a:r>
              <a:rPr lang="es-ES" dirty="0"/>
              <a:t>substancia alguna que sea perjudicial</a:t>
            </a:r>
            <a:r>
              <a:rPr lang="es-ES" dirty="0" smtClean="0"/>
              <a:t>.</a:t>
            </a:r>
          </a:p>
          <a:p>
            <a:pPr marL="0" indent="0">
              <a:buNone/>
            </a:pPr>
            <a:endParaRPr lang="es-E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Haré </a:t>
            </a:r>
            <a:r>
              <a:rPr lang="es-ES" dirty="0"/>
              <a:t>cuanto esté a mi alcance </a:t>
            </a:r>
            <a:r>
              <a:rPr lang="es-ES" dirty="0" smtClean="0"/>
              <a:t>para mantener </a:t>
            </a:r>
            <a:r>
              <a:rPr lang="es-ES" dirty="0"/>
              <a:t>y elevar el nivel de mi </a:t>
            </a:r>
            <a:r>
              <a:rPr lang="es-ES" b="1" dirty="0"/>
              <a:t>profesión </a:t>
            </a:r>
            <a:r>
              <a:rPr lang="es-ES" dirty="0" smtClean="0"/>
              <a:t>y consideraré </a:t>
            </a:r>
            <a:r>
              <a:rPr lang="es-ES" b="1" dirty="0" smtClean="0"/>
              <a:t>confidencial</a:t>
            </a:r>
            <a:r>
              <a:rPr lang="es-ES" dirty="0" smtClean="0"/>
              <a:t> </a:t>
            </a:r>
            <a:r>
              <a:rPr lang="es-ES" dirty="0"/>
              <a:t>toda </a:t>
            </a:r>
            <a:r>
              <a:rPr lang="es-ES" dirty="0" smtClean="0"/>
              <a:t>información personal </a:t>
            </a:r>
            <a:r>
              <a:rPr lang="es-ES" dirty="0"/>
              <a:t>que me sea revelada y todos los asuntos familiares de los que tenga conocimiento </a:t>
            </a:r>
            <a:r>
              <a:rPr lang="es-ES" dirty="0" smtClean="0"/>
              <a:t>en el ejercicio de mi profesión.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Con </a:t>
            </a:r>
            <a:r>
              <a:rPr lang="es-ES" dirty="0" smtClean="0"/>
              <a:t>lealtad me esforzaré para </a:t>
            </a:r>
            <a:r>
              <a:rPr lang="es-ES" dirty="0"/>
              <a:t>ayudar al </a:t>
            </a:r>
            <a:r>
              <a:rPr lang="es-ES" dirty="0" smtClean="0"/>
              <a:t>médico en </a:t>
            </a:r>
            <a:r>
              <a:rPr lang="es-ES" dirty="0"/>
              <a:t>su trabajo y </a:t>
            </a:r>
            <a:r>
              <a:rPr lang="es-ES" dirty="0" smtClean="0"/>
              <a:t>consagraré </a:t>
            </a:r>
            <a:r>
              <a:rPr lang="es-ES" dirty="0"/>
              <a:t>mi vida al bienestar </a:t>
            </a:r>
            <a:r>
              <a:rPr lang="es-ES" dirty="0" smtClean="0"/>
              <a:t>de </a:t>
            </a:r>
            <a:r>
              <a:rPr lang="es-ES" dirty="0"/>
              <a:t>quienes están confiados a </a:t>
            </a:r>
            <a:r>
              <a:rPr lang="es-ES" dirty="0" smtClean="0"/>
              <a:t>mi </a:t>
            </a:r>
            <a:r>
              <a:rPr lang="es-ES" b="1" u="sng" dirty="0" smtClean="0"/>
              <a:t>cuidado</a:t>
            </a:r>
            <a:r>
              <a:rPr lang="es-ES" dirty="0" smtClean="0"/>
              <a:t>.</a:t>
            </a: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2657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74763" y="197427"/>
            <a:ext cx="8596668" cy="529937"/>
          </a:xfrm>
        </p:spPr>
        <p:txBody>
          <a:bodyPr>
            <a:noAutofit/>
          </a:bodyPr>
          <a:lstStyle/>
          <a:p>
            <a:pPr algn="ctr"/>
            <a:r>
              <a:rPr lang="es-ES" sz="3200" b="1" dirty="0" smtClean="0">
                <a:solidFill>
                  <a:srgbClr val="002060"/>
                </a:solidFill>
              </a:rPr>
              <a:t>NACIMIENTO Y PRIMEROS PASOS</a:t>
            </a:r>
            <a:endParaRPr lang="es-ES" sz="3200" b="1" dirty="0">
              <a:solidFill>
                <a:srgbClr val="002060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29935" y="820882"/>
            <a:ext cx="10359738" cy="5600700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endParaRPr lang="es-E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En </a:t>
            </a:r>
            <a:r>
              <a:rPr lang="es-ES" dirty="0"/>
              <a:t>sentido estricto, ha </a:t>
            </a:r>
            <a:r>
              <a:rPr lang="es-ES" dirty="0" smtClean="0"/>
              <a:t>sido </a:t>
            </a:r>
            <a:r>
              <a:rPr lang="es-ES" b="1" dirty="0" smtClean="0"/>
              <a:t>Fritz Jahr </a:t>
            </a:r>
            <a:r>
              <a:rPr lang="es-ES" dirty="0" smtClean="0"/>
              <a:t>quien </a:t>
            </a:r>
            <a:r>
              <a:rPr lang="es-ES" dirty="0"/>
              <a:t>en 1927 introdujo el </a:t>
            </a:r>
            <a:r>
              <a:rPr lang="es-ES" dirty="0" smtClean="0"/>
              <a:t>término </a:t>
            </a:r>
            <a:r>
              <a:rPr lang="es-ES" i="1" dirty="0" smtClean="0"/>
              <a:t>Bio-</a:t>
            </a:r>
            <a:r>
              <a:rPr lang="es-ES" i="1" dirty="0" err="1" smtClean="0"/>
              <a:t>Ethik</a:t>
            </a:r>
            <a:r>
              <a:rPr lang="es-ES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Luego </a:t>
            </a:r>
            <a:r>
              <a:rPr lang="es-ES" dirty="0"/>
              <a:t>tuvo </a:t>
            </a:r>
            <a:r>
              <a:rPr lang="es-ES" dirty="0" smtClean="0"/>
              <a:t>un nacimiento </a:t>
            </a:r>
            <a:r>
              <a:rPr lang="es-ES" dirty="0"/>
              <a:t>“</a:t>
            </a:r>
            <a:r>
              <a:rPr lang="es-ES" dirty="0" smtClean="0"/>
              <a:t>bilocado” </a:t>
            </a:r>
            <a:r>
              <a:rPr lang="es-ES" dirty="0"/>
              <a:t>en USA (1971): </a:t>
            </a:r>
            <a:r>
              <a:rPr lang="es-ES" b="1" dirty="0"/>
              <a:t>V. R. Potter </a:t>
            </a:r>
            <a:r>
              <a:rPr lang="es-ES" dirty="0"/>
              <a:t>en la Universidad </a:t>
            </a:r>
            <a:r>
              <a:rPr lang="es-ES" dirty="0" smtClean="0"/>
              <a:t>de Wisconsin </a:t>
            </a:r>
            <a:r>
              <a:rPr lang="es-ES" dirty="0"/>
              <a:t>(Madison) y </a:t>
            </a:r>
            <a:r>
              <a:rPr lang="es-ES" b="1" dirty="0"/>
              <a:t>A. Hellegers </a:t>
            </a:r>
            <a:r>
              <a:rPr lang="es-ES" dirty="0"/>
              <a:t>en la Universidad de Georgetown (Washington</a:t>
            </a:r>
            <a:r>
              <a:rPr lang="es-ES" dirty="0" smtClean="0"/>
              <a:t>).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 smtClean="0"/>
              <a:t>El </a:t>
            </a:r>
            <a:r>
              <a:rPr lang="en-US" u="sng" dirty="0"/>
              <a:t>legado </a:t>
            </a:r>
            <a:r>
              <a:rPr lang="en-US" u="sng" dirty="0" smtClean="0"/>
              <a:t>de Potter </a:t>
            </a:r>
            <a:r>
              <a:rPr lang="en-US" dirty="0" smtClean="0"/>
              <a:t>(</a:t>
            </a:r>
            <a:r>
              <a:rPr lang="en-US" i="1" dirty="0" smtClean="0"/>
              <a:t>Bioetichs</a:t>
            </a:r>
            <a:r>
              <a:rPr lang="en-US" i="1" dirty="0"/>
              <a:t>: Bridge to the </a:t>
            </a:r>
            <a:r>
              <a:rPr lang="en-US" i="1" dirty="0" smtClean="0"/>
              <a:t>future</a:t>
            </a:r>
            <a:r>
              <a:rPr lang="en-US" dirty="0" smtClean="0"/>
              <a:t>, </a:t>
            </a:r>
            <a:r>
              <a:rPr lang="en-US" dirty="0"/>
              <a:t>1971</a:t>
            </a:r>
            <a:r>
              <a:rPr lang="en-US" dirty="0" smtClean="0"/>
              <a:t>):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s-ES" dirty="0"/>
              <a:t>Una nueva disciplina que debería construir un “puente” entre los conocimientos biológicos y </a:t>
            </a:r>
            <a:r>
              <a:rPr lang="es-ES" dirty="0" smtClean="0"/>
              <a:t>el </a:t>
            </a:r>
            <a:r>
              <a:rPr lang="es-ES" dirty="0"/>
              <a:t>conocimiento de los valores humanos dada la brecha existente entre </a:t>
            </a:r>
            <a:r>
              <a:rPr lang="es-ES" dirty="0" smtClean="0"/>
              <a:t>ambos.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s-ES" dirty="0"/>
              <a:t>Se propone identificar y promover los cambios óptimos para sostener y hacer prosperar </a:t>
            </a:r>
            <a:r>
              <a:rPr lang="es-ES" dirty="0" smtClean="0"/>
              <a:t>un mundo </a:t>
            </a:r>
            <a:r>
              <a:rPr lang="es-ES" dirty="0"/>
              <a:t>civilizado / Planteamiento que renace hoy en forma de “bioética global</a:t>
            </a:r>
            <a:r>
              <a:rPr lang="es-ES" dirty="0" smtClean="0"/>
              <a:t>”.</a:t>
            </a:r>
            <a:endParaRPr lang="en-U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El </a:t>
            </a:r>
            <a:r>
              <a:rPr lang="es-ES" u="sng" dirty="0"/>
              <a:t>legado </a:t>
            </a:r>
            <a:r>
              <a:rPr lang="es-ES" u="sng" dirty="0" smtClean="0"/>
              <a:t>de Hellegers</a:t>
            </a:r>
            <a:r>
              <a:rPr lang="es-ES" dirty="0" smtClean="0"/>
              <a:t>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s-ES" dirty="0"/>
              <a:t>Introductor del término “bioética” en un nuevo campo de investigación y estudio, iniciando </a:t>
            </a:r>
            <a:r>
              <a:rPr lang="es-ES" dirty="0" smtClean="0"/>
              <a:t>un poderoso </a:t>
            </a:r>
            <a:r>
              <a:rPr lang="es-ES" dirty="0"/>
              <a:t>movimiento social en el ámbito académico, político y comunicativo</a:t>
            </a:r>
            <a:r>
              <a:rPr lang="es-ES" dirty="0" smtClean="0"/>
              <a:t>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s-ES" dirty="0"/>
              <a:t>Fundador del primer instituto universitario de bioética</a:t>
            </a:r>
            <a:r>
              <a:rPr lang="es-ES" dirty="0" smtClean="0"/>
              <a:t>: </a:t>
            </a:r>
            <a:r>
              <a:rPr lang="es-ES" i="1" dirty="0" smtClean="0"/>
              <a:t>The </a:t>
            </a:r>
            <a:r>
              <a:rPr lang="es-ES" i="1" dirty="0"/>
              <a:t>Joseph and Rose Kennedy Institute for the Study of Human Reproduction and Bioethics</a:t>
            </a:r>
            <a:r>
              <a:rPr lang="es-ES" dirty="0"/>
              <a:t> </a:t>
            </a:r>
            <a:r>
              <a:rPr lang="es-ES" dirty="0" smtClean="0"/>
              <a:t>(</a:t>
            </a:r>
            <a:r>
              <a:rPr lang="es-ES" dirty="0"/>
              <a:t>Revista</a:t>
            </a:r>
            <a:r>
              <a:rPr lang="es-ES" dirty="0" smtClean="0"/>
              <a:t>: </a:t>
            </a:r>
            <a:r>
              <a:rPr lang="es-ES" i="1" dirty="0" smtClean="0"/>
              <a:t>Kennedy </a:t>
            </a:r>
            <a:r>
              <a:rPr lang="es-ES" i="1" dirty="0"/>
              <a:t>Institute of Ethics </a:t>
            </a:r>
            <a:r>
              <a:rPr lang="es-ES" i="1" dirty="0" smtClean="0"/>
              <a:t>Journal</a:t>
            </a:r>
            <a:r>
              <a:rPr lang="es-ES" dirty="0" smtClean="0"/>
              <a:t>).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s-ES" dirty="0"/>
              <a:t>Concentra la atención en las cuestiones biomédicas y adopta la herencia teórica y </a:t>
            </a:r>
            <a:r>
              <a:rPr lang="es-ES" dirty="0" smtClean="0"/>
              <a:t>metodológica occidental </a:t>
            </a:r>
            <a:r>
              <a:rPr lang="es-ES" dirty="0"/>
              <a:t>convirtiendo la bioética en una rama de la ética ordinaria (una “ética aplicada”)</a:t>
            </a:r>
            <a:endParaRPr lang="es-E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La fundación en 1969 </a:t>
            </a:r>
            <a:r>
              <a:rPr lang="es-ES" dirty="0" smtClean="0"/>
              <a:t>del Hastings Center, </a:t>
            </a:r>
            <a:r>
              <a:rPr lang="es-ES" dirty="0"/>
              <a:t>(D. Callahan y W. </a:t>
            </a:r>
            <a:r>
              <a:rPr lang="es-ES" dirty="0" smtClean="0"/>
              <a:t>Gaylin</a:t>
            </a:r>
            <a:r>
              <a:rPr lang="es-ES" dirty="0"/>
              <a:t>), y la posterior aparición </a:t>
            </a:r>
            <a:r>
              <a:rPr lang="es-ES" dirty="0" smtClean="0"/>
              <a:t>de su revista </a:t>
            </a:r>
            <a:r>
              <a:rPr lang="es-ES" i="1" u="sng" dirty="0" smtClean="0"/>
              <a:t>Hastings </a:t>
            </a:r>
            <a:r>
              <a:rPr lang="es-ES" i="1" u="sng" dirty="0"/>
              <a:t>Center Report</a:t>
            </a:r>
            <a:r>
              <a:rPr lang="es-ES" u="sng" dirty="0"/>
              <a:t> </a:t>
            </a:r>
            <a:r>
              <a:rPr lang="es-ES" dirty="0" smtClean="0"/>
              <a:t>en 1973.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9643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0401" y="256306"/>
            <a:ext cx="8596668" cy="606139"/>
          </a:xfrm>
        </p:spPr>
        <p:txBody>
          <a:bodyPr>
            <a:normAutofit/>
          </a:bodyPr>
          <a:lstStyle/>
          <a:p>
            <a:pPr algn="ctr"/>
            <a:r>
              <a:rPr lang="es-ES" sz="3200" b="1" dirty="0" smtClean="0"/>
              <a:t>DESARROLLO Y EXPANSIÓN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98765" y="945573"/>
            <a:ext cx="10650680" cy="5631872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La publicación en 1978 de </a:t>
            </a:r>
            <a:r>
              <a:rPr lang="es-ES" dirty="0" smtClean="0"/>
              <a:t>la </a:t>
            </a:r>
            <a:r>
              <a:rPr lang="es-ES" b="1" i="1" dirty="0" smtClean="0"/>
              <a:t>Encyclopedia </a:t>
            </a:r>
            <a:r>
              <a:rPr lang="es-ES" b="1" i="1" dirty="0"/>
              <a:t>of </a:t>
            </a:r>
            <a:r>
              <a:rPr lang="es-ES" b="1" i="1" dirty="0" err="1" smtClean="0"/>
              <a:t>Bioethics</a:t>
            </a:r>
            <a:r>
              <a:rPr lang="es-ES" dirty="0" smtClean="0"/>
              <a:t>, dirigida </a:t>
            </a:r>
            <a:r>
              <a:rPr lang="es-ES" dirty="0"/>
              <a:t>por W. T. Reich (2ª </a:t>
            </a:r>
            <a:r>
              <a:rPr lang="es-ES" dirty="0" smtClean="0"/>
              <a:t>ed.1995</a:t>
            </a:r>
            <a:r>
              <a:rPr lang="es-ES" dirty="0"/>
              <a:t>), que incluye el término “bioética” en su propio título</a:t>
            </a:r>
            <a:r>
              <a:rPr lang="es-ES" dirty="0" smtClean="0"/>
              <a:t>.</a:t>
            </a:r>
          </a:p>
          <a:p>
            <a:pPr marL="0" indent="0">
              <a:buNone/>
            </a:pPr>
            <a:endParaRPr lang="es-E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El </a:t>
            </a:r>
            <a:r>
              <a:rPr lang="es-ES" b="1" i="1" dirty="0" smtClean="0"/>
              <a:t>Informe </a:t>
            </a:r>
            <a:r>
              <a:rPr lang="es-ES" b="1" i="1" dirty="0"/>
              <a:t>Belmont</a:t>
            </a:r>
            <a:r>
              <a:rPr lang="es-ES" b="1" dirty="0"/>
              <a:t> </a:t>
            </a:r>
            <a:r>
              <a:rPr lang="es-ES" dirty="0" smtClean="0"/>
              <a:t>(</a:t>
            </a:r>
            <a:r>
              <a:rPr lang="es-ES" dirty="0"/>
              <a:t>fruto de una Comisión Nacional </a:t>
            </a:r>
            <a:r>
              <a:rPr lang="es-ES" dirty="0" smtClean="0"/>
              <a:t>previa en USA), </a:t>
            </a:r>
            <a:r>
              <a:rPr lang="es-ES" dirty="0"/>
              <a:t>dio a conocer en 1978 </a:t>
            </a:r>
            <a:r>
              <a:rPr lang="es-ES" dirty="0" smtClean="0"/>
              <a:t>tres principios </a:t>
            </a:r>
            <a:r>
              <a:rPr lang="es-ES" dirty="0"/>
              <a:t>fundamentales que tuvieron éxito en el desarrollo de la bioética: 1) respeto </a:t>
            </a:r>
            <a:r>
              <a:rPr lang="es-ES" dirty="0" smtClean="0"/>
              <a:t>por las </a:t>
            </a:r>
            <a:r>
              <a:rPr lang="es-ES" dirty="0"/>
              <a:t>personas, 2) beneficencia y 3) justicia</a:t>
            </a:r>
            <a:r>
              <a:rPr lang="es-ES" dirty="0" smtClean="0"/>
              <a:t>.</a:t>
            </a:r>
          </a:p>
          <a:p>
            <a:pPr marL="0" indent="0">
              <a:buNone/>
            </a:pPr>
            <a:endParaRPr lang="es-E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La </a:t>
            </a:r>
            <a:r>
              <a:rPr lang="es-ES" dirty="0"/>
              <a:t>publicación </a:t>
            </a:r>
            <a:r>
              <a:rPr lang="es-ES" dirty="0" smtClean="0"/>
              <a:t>de </a:t>
            </a:r>
            <a:r>
              <a:rPr lang="es-ES" b="1" i="1" dirty="0" smtClean="0"/>
              <a:t>Principles </a:t>
            </a:r>
            <a:r>
              <a:rPr lang="es-ES" b="1" i="1" dirty="0"/>
              <a:t>of Biomedical Ethics </a:t>
            </a:r>
            <a:r>
              <a:rPr lang="es-ES" dirty="0" smtClean="0"/>
              <a:t>(T.L.Beauchamp </a:t>
            </a:r>
            <a:r>
              <a:rPr lang="es-ES" dirty="0"/>
              <a:t>y </a:t>
            </a:r>
            <a:r>
              <a:rPr lang="es-ES" dirty="0" smtClean="0"/>
              <a:t>J.F.Childress,1979</a:t>
            </a:r>
            <a:r>
              <a:rPr lang="es-ES" dirty="0"/>
              <a:t>), que dio lugar al “principialismo ético” como </a:t>
            </a:r>
            <a:r>
              <a:rPr lang="es-ES" dirty="0" smtClean="0"/>
              <a:t>primera </a:t>
            </a:r>
            <a:r>
              <a:rPr lang="es-ES" dirty="0"/>
              <a:t>teoría ética de la bioética. </a:t>
            </a:r>
            <a:r>
              <a:rPr lang="es-ES" dirty="0" smtClean="0"/>
              <a:t>Los principios </a:t>
            </a:r>
            <a:r>
              <a:rPr lang="es-ES" dirty="0"/>
              <a:t>son: </a:t>
            </a:r>
            <a:r>
              <a:rPr lang="es-ES" dirty="0" smtClean="0"/>
              <a:t>autonomía</a:t>
            </a:r>
            <a:r>
              <a:rPr lang="es-ES" dirty="0"/>
              <a:t>, beneficencia, no-maleficencia y justicia</a:t>
            </a:r>
            <a:r>
              <a:rPr lang="es-ES" dirty="0" smtClean="0"/>
              <a:t>.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La </a:t>
            </a:r>
            <a:r>
              <a:rPr lang="es-ES" dirty="0"/>
              <a:t>introducción de </a:t>
            </a:r>
            <a:r>
              <a:rPr lang="es-ES" dirty="0" smtClean="0"/>
              <a:t>la bioética </a:t>
            </a:r>
            <a:r>
              <a:rPr lang="es-ES" dirty="0"/>
              <a:t>en España </a:t>
            </a:r>
            <a:r>
              <a:rPr lang="es-ES" dirty="0" smtClean="0"/>
              <a:t>principalmente </a:t>
            </a:r>
            <a:r>
              <a:rPr lang="es-ES" dirty="0"/>
              <a:t>a través de </a:t>
            </a:r>
            <a:r>
              <a:rPr lang="es-ES" b="1" dirty="0"/>
              <a:t>F</a:t>
            </a:r>
            <a:r>
              <a:rPr lang="es-ES" b="1" dirty="0" smtClean="0"/>
              <a:t>. Abel </a:t>
            </a:r>
            <a:r>
              <a:rPr lang="es-ES" dirty="0"/>
              <a:t>(</a:t>
            </a:r>
            <a:r>
              <a:rPr lang="es-ES" dirty="0" smtClean="0"/>
              <a:t>Institut Borja </a:t>
            </a:r>
            <a:r>
              <a:rPr lang="es-ES" dirty="0"/>
              <a:t>de Bioética), </a:t>
            </a:r>
            <a:r>
              <a:rPr lang="es-ES" b="1" dirty="0" smtClean="0"/>
              <a:t>J. Gafo </a:t>
            </a:r>
            <a:r>
              <a:rPr lang="es-ES" dirty="0"/>
              <a:t>(Cátedra de Bioética-Comillas) y </a:t>
            </a:r>
            <a:r>
              <a:rPr lang="es-ES" b="1" dirty="0"/>
              <a:t>D</a:t>
            </a:r>
            <a:r>
              <a:rPr lang="es-ES" b="1" dirty="0" smtClean="0"/>
              <a:t>. Gracia </a:t>
            </a:r>
            <a:r>
              <a:rPr lang="es-ES" b="1" dirty="0"/>
              <a:t>Guillén </a:t>
            </a:r>
            <a:r>
              <a:rPr lang="es-ES" dirty="0"/>
              <a:t>(Universidad Autónoma de Madrid y sus primeros masters en </a:t>
            </a:r>
            <a:r>
              <a:rPr lang="es-ES" dirty="0" smtClean="0"/>
              <a:t>bioética).</a:t>
            </a:r>
            <a:endParaRPr lang="es-ES" dirty="0"/>
          </a:p>
          <a:p>
            <a:pPr marL="0" indent="0">
              <a:buNone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Bioética como </a:t>
            </a:r>
            <a:r>
              <a:rPr lang="es-ES" dirty="0"/>
              <a:t>“</a:t>
            </a:r>
            <a:r>
              <a:rPr lang="es-ES" b="1" dirty="0"/>
              <a:t>disciplina</a:t>
            </a:r>
            <a:r>
              <a:rPr lang="es-ES" dirty="0"/>
              <a:t>”: publicaciones, cursos, centros, congresos, asociaciones, comités...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6073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42355" y="197424"/>
            <a:ext cx="8596668" cy="665020"/>
          </a:xfrm>
        </p:spPr>
        <p:txBody>
          <a:bodyPr>
            <a:normAutofit/>
          </a:bodyPr>
          <a:lstStyle/>
          <a:p>
            <a:pPr algn="ctr"/>
            <a:r>
              <a:rPr lang="es-ES" sz="3200" b="1" dirty="0" smtClean="0"/>
              <a:t>ALGUNAS DEFINICIONES DE BIOÉTICA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9545" y="1039091"/>
            <a:ext cx="10764981" cy="5330536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Nueva disciplina que combina el conocimiento de las ciencias biológicas con </a:t>
            </a:r>
            <a:r>
              <a:rPr lang="es-ES" dirty="0" smtClean="0"/>
              <a:t>el conocimiento </a:t>
            </a:r>
            <a:r>
              <a:rPr lang="es-ES" dirty="0"/>
              <a:t>de los sistemas de valores humanos (V.R.Potter, 1971</a:t>
            </a:r>
            <a:r>
              <a:rPr lang="es-ES" dirty="0" smtClean="0"/>
              <a:t>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El estudio sistemático de la conducta humana en el área de las ciencias de la vida y de </a:t>
            </a:r>
            <a:r>
              <a:rPr lang="es-ES" dirty="0" smtClean="0"/>
              <a:t>la salud</a:t>
            </a:r>
            <a:r>
              <a:rPr lang="es-ES" dirty="0"/>
              <a:t>, examinando esta conducta a la luz de los valores y principios morales (W.Reich,1978 y 1995</a:t>
            </a:r>
            <a:r>
              <a:rPr lang="es-ES" dirty="0" smtClean="0"/>
              <a:t>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La bioética es la rama de la ética que 1º) se dedica a proveer los principios para la </a:t>
            </a:r>
            <a:r>
              <a:rPr lang="es-ES" dirty="0" smtClean="0"/>
              <a:t>correcta conducta </a:t>
            </a:r>
            <a:r>
              <a:rPr lang="es-ES" dirty="0"/>
              <a:t>humana respecto a la vida, tanto de la vida humana como de la vida no </a:t>
            </a:r>
            <a:r>
              <a:rPr lang="es-ES" dirty="0" smtClean="0"/>
              <a:t>humana (</a:t>
            </a:r>
            <a:r>
              <a:rPr lang="es-ES" dirty="0"/>
              <a:t>animal y vegetal), así como del ambiente en el que pueden darse condiciones </a:t>
            </a:r>
            <a:r>
              <a:rPr lang="es-ES" dirty="0" smtClean="0"/>
              <a:t>aceptables para </a:t>
            </a:r>
            <a:r>
              <a:rPr lang="es-ES" dirty="0"/>
              <a:t>la vida; y 2º) el criterio ético fundamental que regula esta disciplina es el respeto </a:t>
            </a:r>
            <a:r>
              <a:rPr lang="es-ES" dirty="0" smtClean="0"/>
              <a:t>al ser </a:t>
            </a:r>
            <a:r>
              <a:rPr lang="es-ES" dirty="0"/>
              <a:t>humano, a sus derechos inalienables, a su bien verdadero e integral: la dignidad de </a:t>
            </a:r>
            <a:r>
              <a:rPr lang="es-ES" dirty="0" smtClean="0"/>
              <a:t>la persona </a:t>
            </a:r>
            <a:r>
              <a:rPr lang="es-ES" dirty="0"/>
              <a:t>(</a:t>
            </a:r>
            <a:r>
              <a:rPr lang="es-ES" dirty="0" smtClean="0"/>
              <a:t>Wikipedia).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El estudio interdisciplinar (transdisciplinar), orientado a la toma de decisiones éticas </a:t>
            </a:r>
            <a:r>
              <a:rPr lang="es-ES" dirty="0" smtClean="0"/>
              <a:t>de los </a:t>
            </a:r>
            <a:r>
              <a:rPr lang="es-ES" dirty="0"/>
              <a:t>problemas planteados a los diferentes sistemas éticos por los progresos médicos y biológicos, en el ámbito microsocial y macrosocial, micro y macroeconómico, así </a:t>
            </a:r>
            <a:r>
              <a:rPr lang="es-ES" dirty="0" smtClean="0"/>
              <a:t>como su </a:t>
            </a:r>
            <a:r>
              <a:rPr lang="es-ES" dirty="0"/>
              <a:t>repercusión en la sociedad y sus sistema de valores, tanto en el momento </a:t>
            </a:r>
            <a:r>
              <a:rPr lang="es-ES" dirty="0" smtClean="0"/>
              <a:t>presente como </a:t>
            </a:r>
            <a:r>
              <a:rPr lang="es-ES" dirty="0"/>
              <a:t>en el futuro (F</a:t>
            </a:r>
            <a:r>
              <a:rPr lang="es-ES" dirty="0" smtClean="0"/>
              <a:t>. Abel</a:t>
            </a:r>
            <a:r>
              <a:rPr lang="es-ES" dirty="0"/>
              <a:t>, 2001</a:t>
            </a:r>
            <a:r>
              <a:rPr lang="es-ES" dirty="0" smtClean="0"/>
              <a:t>).</a:t>
            </a: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La bioética designa un conjunto de investigaciones, discursos y prácticas, </a:t>
            </a:r>
            <a:r>
              <a:rPr lang="es-ES" dirty="0" smtClean="0"/>
              <a:t>generalmente pluridisciplinares</a:t>
            </a:r>
            <a:r>
              <a:rPr lang="es-ES" dirty="0"/>
              <a:t>, que tienen por objeto clarificar o resolver las cuestiones </a:t>
            </a:r>
            <a:r>
              <a:rPr lang="es-ES" dirty="0" smtClean="0"/>
              <a:t>éticas suscitadas </a:t>
            </a:r>
            <a:r>
              <a:rPr lang="es-ES" dirty="0"/>
              <a:t>por el avance y la aplicación de las tecnociencias biomédicas (G</a:t>
            </a:r>
            <a:r>
              <a:rPr lang="es-ES" dirty="0" smtClean="0"/>
              <a:t>. Hottois</a:t>
            </a:r>
            <a:r>
              <a:rPr lang="es-ES" dirty="0"/>
              <a:t>, 2003).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9298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99455" y="176644"/>
            <a:ext cx="8596668" cy="602673"/>
          </a:xfrm>
        </p:spPr>
        <p:txBody>
          <a:bodyPr>
            <a:normAutofit/>
          </a:bodyPr>
          <a:lstStyle/>
          <a:p>
            <a:pPr algn="ctr"/>
            <a:r>
              <a:rPr lang="es-ES" sz="3200" b="1" dirty="0" smtClean="0"/>
              <a:t>ÁMBITOS DE LA BIOÉTICA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3" y="966355"/>
            <a:ext cx="10731885" cy="5340927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La </a:t>
            </a:r>
            <a:r>
              <a:rPr lang="es-ES" b="1" u="sng" dirty="0" smtClean="0"/>
              <a:t>macrobioética</a:t>
            </a:r>
            <a:endParaRPr lang="es-ES" dirty="0" smtClean="0"/>
          </a:p>
          <a:p>
            <a:pPr marL="0" indent="0">
              <a:buNone/>
            </a:pPr>
            <a:r>
              <a:rPr lang="es-ES" dirty="0" smtClean="0"/>
              <a:t>Agrupa </a:t>
            </a:r>
            <a:r>
              <a:rPr lang="es-ES" dirty="0"/>
              <a:t>cuatro niveles 1º) </a:t>
            </a:r>
            <a:r>
              <a:rPr lang="es-ES" b="1" i="1" dirty="0" smtClean="0"/>
              <a:t>ética ecológica</a:t>
            </a:r>
            <a:r>
              <a:rPr lang="es-ES" i="1" dirty="0" smtClean="0"/>
              <a:t> </a:t>
            </a:r>
            <a:r>
              <a:rPr lang="es-ES" i="1" dirty="0"/>
              <a:t>o </a:t>
            </a:r>
            <a:r>
              <a:rPr lang="es-ES" i="1" dirty="0" smtClean="0"/>
              <a:t>ecoética</a:t>
            </a:r>
            <a:r>
              <a:rPr lang="es-ES" dirty="0" smtClean="0"/>
              <a:t>, </a:t>
            </a:r>
            <a:r>
              <a:rPr lang="es-ES" dirty="0"/>
              <a:t>2º) cuestiones </a:t>
            </a:r>
            <a:r>
              <a:rPr lang="es-ES" dirty="0" smtClean="0"/>
              <a:t>de </a:t>
            </a:r>
            <a:r>
              <a:rPr lang="es-ES" i="1" dirty="0" smtClean="0"/>
              <a:t>justicia </a:t>
            </a:r>
            <a:r>
              <a:rPr lang="es-ES" i="1" dirty="0"/>
              <a:t>global</a:t>
            </a:r>
            <a:r>
              <a:rPr lang="es-ES" dirty="0"/>
              <a:t> </a:t>
            </a:r>
            <a:r>
              <a:rPr lang="es-ES" dirty="0" smtClean="0"/>
              <a:t>para </a:t>
            </a:r>
            <a:r>
              <a:rPr lang="es-ES" dirty="0"/>
              <a:t>un mundo lleno de injusticias globales, 3º) la articulación </a:t>
            </a:r>
            <a:r>
              <a:rPr lang="es-ES" dirty="0" smtClean="0"/>
              <a:t>entre </a:t>
            </a:r>
            <a:r>
              <a:rPr lang="es-ES" b="1" i="1" dirty="0" smtClean="0"/>
              <a:t>bioética </a:t>
            </a:r>
            <a:r>
              <a:rPr lang="es-ES" b="1" i="1" dirty="0"/>
              <a:t>y biopolítica</a:t>
            </a:r>
            <a:r>
              <a:rPr lang="es-ES" b="1" dirty="0"/>
              <a:t> </a:t>
            </a:r>
            <a:r>
              <a:rPr lang="es-ES" dirty="0" smtClean="0"/>
              <a:t>institucionalizada</a:t>
            </a:r>
            <a:r>
              <a:rPr lang="es-ES" dirty="0"/>
              <a:t>, eficiente y controlable, y 4º) el intento de construir </a:t>
            </a:r>
            <a:r>
              <a:rPr lang="es-ES" dirty="0" smtClean="0"/>
              <a:t>una </a:t>
            </a:r>
            <a:r>
              <a:rPr lang="es-ES" b="1" i="1" dirty="0" smtClean="0"/>
              <a:t>bioética </a:t>
            </a:r>
            <a:r>
              <a:rPr lang="es-ES" b="1" i="1" dirty="0"/>
              <a:t>cívica mundial </a:t>
            </a:r>
            <a:r>
              <a:rPr lang="es-ES" dirty="0" smtClean="0"/>
              <a:t>influenciada </a:t>
            </a:r>
            <a:r>
              <a:rPr lang="es-ES" dirty="0"/>
              <a:t>por el principio de responsabilidad (H</a:t>
            </a:r>
            <a:r>
              <a:rPr lang="es-ES" dirty="0" smtClean="0"/>
              <a:t>. Jonas).</a:t>
            </a:r>
          </a:p>
          <a:p>
            <a:pPr marL="0" indent="0">
              <a:buNone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La </a:t>
            </a:r>
            <a:r>
              <a:rPr lang="es-ES" b="1" u="sng" dirty="0" smtClean="0"/>
              <a:t>mesobioética</a:t>
            </a:r>
            <a:r>
              <a:rPr lang="es-ES" dirty="0" smtClean="0"/>
              <a:t> </a:t>
            </a:r>
          </a:p>
          <a:p>
            <a:pPr marL="0" indent="0">
              <a:buNone/>
            </a:pPr>
            <a:r>
              <a:rPr lang="es-ES" dirty="0" smtClean="0"/>
              <a:t>Referida </a:t>
            </a:r>
            <a:r>
              <a:rPr lang="es-ES" dirty="0"/>
              <a:t>a los Estados Nacionales u otras formas de </a:t>
            </a:r>
            <a:r>
              <a:rPr lang="es-ES" dirty="0" smtClean="0"/>
              <a:t>comunidades políticas</a:t>
            </a:r>
            <a:r>
              <a:rPr lang="es-ES" dirty="0"/>
              <a:t>, donde se incluirían tres niveles: 1º) </a:t>
            </a:r>
            <a:r>
              <a:rPr lang="es-ES" dirty="0" smtClean="0"/>
              <a:t>la </a:t>
            </a:r>
            <a:r>
              <a:rPr lang="es-ES" b="1" i="1" dirty="0" smtClean="0"/>
              <a:t>ética </a:t>
            </a:r>
            <a:r>
              <a:rPr lang="es-ES" b="1" i="1" dirty="0"/>
              <a:t>de la economía de la </a:t>
            </a:r>
            <a:r>
              <a:rPr lang="es-ES" b="1" i="1" dirty="0" smtClean="0"/>
              <a:t>salud</a:t>
            </a:r>
            <a:r>
              <a:rPr lang="es-ES" dirty="0" smtClean="0"/>
              <a:t>, </a:t>
            </a:r>
            <a:r>
              <a:rPr lang="es-ES" dirty="0"/>
              <a:t>ocupada de </a:t>
            </a:r>
            <a:r>
              <a:rPr lang="es-ES" dirty="0" smtClean="0"/>
              <a:t>los sistemas </a:t>
            </a:r>
            <a:r>
              <a:rPr lang="es-ES" dirty="0"/>
              <a:t>y las políticas de salud, 2º) </a:t>
            </a:r>
            <a:r>
              <a:rPr lang="es-ES" dirty="0" smtClean="0"/>
              <a:t>la </a:t>
            </a:r>
            <a:r>
              <a:rPr lang="es-ES" b="1" i="1" dirty="0" smtClean="0"/>
              <a:t>ética </a:t>
            </a:r>
            <a:r>
              <a:rPr lang="es-ES" b="1" i="1" dirty="0"/>
              <a:t>de las organizaciones </a:t>
            </a:r>
            <a:r>
              <a:rPr lang="es-ES" b="1" i="1" dirty="0" smtClean="0"/>
              <a:t>sanitarias</a:t>
            </a:r>
            <a:r>
              <a:rPr lang="es-ES" dirty="0" smtClean="0"/>
              <a:t>, </a:t>
            </a:r>
            <a:r>
              <a:rPr lang="es-ES" dirty="0"/>
              <a:t>cuyo objetivo </a:t>
            </a:r>
            <a:r>
              <a:rPr lang="es-ES" dirty="0" smtClean="0"/>
              <a:t>sería crear </a:t>
            </a:r>
            <a:r>
              <a:rPr lang="es-ES" dirty="0"/>
              <a:t>valores y su correspondiente clima ético para los afectados, y 3º) construir </a:t>
            </a:r>
            <a:r>
              <a:rPr lang="es-ES" dirty="0" smtClean="0"/>
              <a:t>una </a:t>
            </a:r>
            <a:r>
              <a:rPr lang="es-ES" b="1" i="1" dirty="0" smtClean="0"/>
              <a:t>bioética cívica</a:t>
            </a:r>
            <a:r>
              <a:rPr lang="es-ES" dirty="0" smtClean="0"/>
              <a:t>, </a:t>
            </a:r>
            <a:r>
              <a:rPr lang="es-ES" dirty="0"/>
              <a:t>que fuera capaz de articular </a:t>
            </a:r>
            <a:r>
              <a:rPr lang="es-ES" dirty="0" smtClean="0"/>
              <a:t>los mínimos </a:t>
            </a:r>
            <a:r>
              <a:rPr lang="es-ES" dirty="0"/>
              <a:t>éticos </a:t>
            </a:r>
            <a:r>
              <a:rPr lang="es-ES" dirty="0" smtClean="0"/>
              <a:t>de </a:t>
            </a:r>
            <a:r>
              <a:rPr lang="es-ES" dirty="0"/>
              <a:t>justicia compartidos por todos con </a:t>
            </a:r>
            <a:r>
              <a:rPr lang="es-ES" dirty="0" smtClean="0"/>
              <a:t>las éticas </a:t>
            </a:r>
            <a:r>
              <a:rPr lang="es-ES" dirty="0"/>
              <a:t>de máximos </a:t>
            </a:r>
            <a:r>
              <a:rPr lang="es-ES" dirty="0" smtClean="0"/>
              <a:t>que </a:t>
            </a:r>
            <a:r>
              <a:rPr lang="es-ES" dirty="0"/>
              <a:t>identifican la moral de cada persona y de cada grupo moral</a:t>
            </a:r>
            <a:r>
              <a:rPr lang="es-ES" dirty="0" smtClean="0"/>
              <a:t>.</a:t>
            </a:r>
          </a:p>
          <a:p>
            <a:pPr marL="0" indent="0">
              <a:buNone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La </a:t>
            </a:r>
            <a:r>
              <a:rPr lang="es-ES" b="1" u="sng" dirty="0" smtClean="0"/>
              <a:t>microbioética</a:t>
            </a:r>
            <a:r>
              <a:rPr lang="es-ES" dirty="0" smtClean="0"/>
              <a:t> </a:t>
            </a:r>
          </a:p>
          <a:p>
            <a:pPr marL="0" indent="0">
              <a:buNone/>
            </a:pPr>
            <a:r>
              <a:rPr lang="es-ES" dirty="0" smtClean="0"/>
              <a:t>Estaría </a:t>
            </a:r>
            <a:r>
              <a:rPr lang="es-ES" dirty="0"/>
              <a:t>configurada por los siguientes niveles: 1º) ante todo </a:t>
            </a:r>
            <a:r>
              <a:rPr lang="es-ES" dirty="0" smtClean="0"/>
              <a:t>la </a:t>
            </a:r>
            <a:r>
              <a:rPr lang="es-ES" b="1" i="1" dirty="0" smtClean="0"/>
              <a:t>bioética clínica</a:t>
            </a:r>
            <a:r>
              <a:rPr lang="es-ES" dirty="0" smtClean="0"/>
              <a:t>, </a:t>
            </a:r>
            <a:r>
              <a:rPr lang="es-ES" dirty="0"/>
              <a:t>que es la que ha tenido mayor difusión y desarrollo, 2º) </a:t>
            </a:r>
            <a:r>
              <a:rPr lang="es-ES" dirty="0" smtClean="0"/>
              <a:t>la </a:t>
            </a:r>
            <a:r>
              <a:rPr lang="es-ES" b="1" i="1" dirty="0" smtClean="0"/>
              <a:t>ética </a:t>
            </a:r>
            <a:r>
              <a:rPr lang="es-ES" b="1" i="1" dirty="0"/>
              <a:t>de las biotecnologías </a:t>
            </a:r>
            <a:r>
              <a:rPr lang="es-ES" dirty="0" smtClean="0"/>
              <a:t>y</a:t>
            </a:r>
            <a:r>
              <a:rPr lang="es-ES" dirty="0"/>
              <a:t>, </a:t>
            </a:r>
            <a:r>
              <a:rPr lang="es-ES" dirty="0" smtClean="0"/>
              <a:t>en particular </a:t>
            </a:r>
            <a:r>
              <a:rPr lang="es-ES" dirty="0"/>
              <a:t>la GenÉtica, a raíz del rapidísimo y espectacular desarrollo que están teniendo, y 3º) </a:t>
            </a:r>
            <a:r>
              <a:rPr lang="es-ES" dirty="0" smtClean="0"/>
              <a:t>la </a:t>
            </a:r>
            <a:r>
              <a:rPr lang="es-ES" b="1" i="1" dirty="0" smtClean="0"/>
              <a:t>neuroética</a:t>
            </a:r>
            <a:r>
              <a:rPr lang="es-ES" dirty="0" smtClean="0"/>
              <a:t>, </a:t>
            </a:r>
            <a:r>
              <a:rPr lang="es-ES" dirty="0"/>
              <a:t>entendida </a:t>
            </a:r>
            <a:r>
              <a:rPr lang="es-ES" dirty="0" smtClean="0"/>
              <a:t>como ética </a:t>
            </a:r>
            <a:r>
              <a:rPr lang="es-ES" dirty="0"/>
              <a:t>de la </a:t>
            </a:r>
            <a:r>
              <a:rPr lang="es-ES" dirty="0" smtClean="0"/>
              <a:t>neurociencia (</a:t>
            </a:r>
            <a:r>
              <a:rPr lang="es-ES" dirty="0"/>
              <a:t>investigación neurocientífica y </a:t>
            </a:r>
            <a:r>
              <a:rPr lang="es-ES" dirty="0" smtClean="0"/>
              <a:t>su aplicación </a:t>
            </a:r>
            <a:r>
              <a:rPr lang="es-ES" dirty="0"/>
              <a:t>en seres humanos) y </a:t>
            </a:r>
            <a:r>
              <a:rPr lang="es-ES" dirty="0" smtClean="0"/>
              <a:t>la neurociencia </a:t>
            </a:r>
            <a:r>
              <a:rPr lang="es-ES" dirty="0"/>
              <a:t>de la ética </a:t>
            </a:r>
            <a:r>
              <a:rPr lang="es-ES" dirty="0" smtClean="0"/>
              <a:t>(</a:t>
            </a:r>
            <a:r>
              <a:rPr lang="es-ES" dirty="0"/>
              <a:t>impacto de ese tipo </a:t>
            </a:r>
            <a:r>
              <a:rPr lang="es-ES" dirty="0" smtClean="0"/>
              <a:t>de conocimiento </a:t>
            </a:r>
            <a:r>
              <a:rPr lang="es-ES" dirty="0"/>
              <a:t>en la comprensión de la propia ética).</a:t>
            </a:r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  <a:p>
            <a:pPr>
              <a:buFont typeface="Wingdings" panose="05000000000000000000" pitchFamily="2" charset="2"/>
              <a:buChar char="Ø"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5056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</TotalTime>
  <Words>1299</Words>
  <Application>Microsoft Office PowerPoint</Application>
  <PresentationFormat>Panorámica</PresentationFormat>
  <Paragraphs>68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Wingdings</vt:lpstr>
      <vt:lpstr>Tema de Office</vt:lpstr>
      <vt:lpstr>LA BIOÉTICA: ORIGEN,DEFINICIÓN, ÁMBITO</vt:lpstr>
      <vt:lpstr>JURAMENTO DE HIPÓCRATES (s. IV. a. C.)</vt:lpstr>
      <vt:lpstr>JURAMENTO DE FLORENCE NIGTHINGALE (1893)</vt:lpstr>
      <vt:lpstr>NACIMIENTO Y PRIMEROS PASOS</vt:lpstr>
      <vt:lpstr>DESARROLLO Y EXPANSIÓN</vt:lpstr>
      <vt:lpstr>ALGUNAS DEFINICIONES DE BIOÉTICA</vt:lpstr>
      <vt:lpstr>ÁMBITOS DE LA BIOÉTICA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BIOÉTICA: ORIGEN,DEFINICIÓN, ÁMBITO</dc:title>
  <dc:creator>Constantino González Quintana</dc:creator>
  <cp:lastModifiedBy>Constantino González Quintana</cp:lastModifiedBy>
  <cp:revision>25</cp:revision>
  <dcterms:created xsi:type="dcterms:W3CDTF">2014-02-12T18:55:27Z</dcterms:created>
  <dcterms:modified xsi:type="dcterms:W3CDTF">2015-12-01T19:13:57Z</dcterms:modified>
</cp:coreProperties>
</file>