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59" r:id="rId6"/>
    <p:sldId id="260" r:id="rId7"/>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49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E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ED70EBC5-137A-42CC-89DF-88A5E3B08B0B}" type="datetimeFigureOut">
              <a:rPr lang="es-ES" smtClean="0"/>
              <a:t>01/12/2015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8368B6D4-D524-42BF-A33E-DFC66022B2EF}" type="slidenum">
              <a:rPr lang="es-ES" smtClean="0"/>
              <a:t>‹Nº›</a:t>
            </a:fld>
            <a:endParaRPr lang="es-ES"/>
          </a:p>
        </p:txBody>
      </p:sp>
    </p:spTree>
    <p:extLst>
      <p:ext uri="{BB962C8B-B14F-4D97-AF65-F5344CB8AC3E}">
        <p14:creationId xmlns:p14="http://schemas.microsoft.com/office/powerpoint/2010/main" val="7904800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ED70EBC5-137A-42CC-89DF-88A5E3B08B0B}" type="datetimeFigureOut">
              <a:rPr lang="es-ES" smtClean="0"/>
              <a:t>01/12/2015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8368B6D4-D524-42BF-A33E-DFC66022B2EF}" type="slidenum">
              <a:rPr lang="es-ES" smtClean="0"/>
              <a:t>‹Nº›</a:t>
            </a:fld>
            <a:endParaRPr lang="es-ES"/>
          </a:p>
        </p:txBody>
      </p:sp>
    </p:spTree>
    <p:extLst>
      <p:ext uri="{BB962C8B-B14F-4D97-AF65-F5344CB8AC3E}">
        <p14:creationId xmlns:p14="http://schemas.microsoft.com/office/powerpoint/2010/main" val="16687982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E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ED70EBC5-137A-42CC-89DF-88A5E3B08B0B}" type="datetimeFigureOut">
              <a:rPr lang="es-ES" smtClean="0"/>
              <a:t>01/12/2015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8368B6D4-D524-42BF-A33E-DFC66022B2EF}" type="slidenum">
              <a:rPr lang="es-ES" smtClean="0"/>
              <a:t>‹Nº›</a:t>
            </a:fld>
            <a:endParaRPr lang="es-ES"/>
          </a:p>
        </p:txBody>
      </p:sp>
    </p:spTree>
    <p:extLst>
      <p:ext uri="{BB962C8B-B14F-4D97-AF65-F5344CB8AC3E}">
        <p14:creationId xmlns:p14="http://schemas.microsoft.com/office/powerpoint/2010/main" val="3966398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10"/>
          </p:nvPr>
        </p:nvSpPr>
        <p:spPr/>
        <p:txBody>
          <a:bodyPr/>
          <a:lstStyle/>
          <a:p>
            <a:fld id="{ED70EBC5-137A-42CC-89DF-88A5E3B08B0B}" type="datetimeFigureOut">
              <a:rPr lang="es-ES" smtClean="0"/>
              <a:t>01/12/2015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8368B6D4-D524-42BF-A33E-DFC66022B2EF}" type="slidenum">
              <a:rPr lang="es-ES" smtClean="0"/>
              <a:t>‹Nº›</a:t>
            </a:fld>
            <a:endParaRPr lang="es-ES"/>
          </a:p>
        </p:txBody>
      </p:sp>
    </p:spTree>
    <p:extLst>
      <p:ext uri="{BB962C8B-B14F-4D97-AF65-F5344CB8AC3E}">
        <p14:creationId xmlns:p14="http://schemas.microsoft.com/office/powerpoint/2010/main" val="4235119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ED70EBC5-137A-42CC-89DF-88A5E3B08B0B}" type="datetimeFigureOut">
              <a:rPr lang="es-ES" smtClean="0"/>
              <a:t>01/12/2015</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8368B6D4-D524-42BF-A33E-DFC66022B2EF}" type="slidenum">
              <a:rPr lang="es-ES" smtClean="0"/>
              <a:t>‹Nº›</a:t>
            </a:fld>
            <a:endParaRPr lang="es-ES"/>
          </a:p>
        </p:txBody>
      </p:sp>
    </p:spTree>
    <p:extLst>
      <p:ext uri="{BB962C8B-B14F-4D97-AF65-F5344CB8AC3E}">
        <p14:creationId xmlns:p14="http://schemas.microsoft.com/office/powerpoint/2010/main" val="1601366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fecha 4"/>
          <p:cNvSpPr>
            <a:spLocks noGrp="1"/>
          </p:cNvSpPr>
          <p:nvPr>
            <p:ph type="dt" sz="half" idx="10"/>
          </p:nvPr>
        </p:nvSpPr>
        <p:spPr/>
        <p:txBody>
          <a:bodyPr/>
          <a:lstStyle/>
          <a:p>
            <a:fld id="{ED70EBC5-137A-42CC-89DF-88A5E3B08B0B}" type="datetimeFigureOut">
              <a:rPr lang="es-ES" smtClean="0"/>
              <a:t>01/12/2015</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8368B6D4-D524-42BF-A33E-DFC66022B2EF}" type="slidenum">
              <a:rPr lang="es-ES" smtClean="0"/>
              <a:t>‹Nº›</a:t>
            </a:fld>
            <a:endParaRPr lang="es-ES"/>
          </a:p>
        </p:txBody>
      </p:sp>
    </p:spTree>
    <p:extLst>
      <p:ext uri="{BB962C8B-B14F-4D97-AF65-F5344CB8AC3E}">
        <p14:creationId xmlns:p14="http://schemas.microsoft.com/office/powerpoint/2010/main" val="381040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Marcador de fecha 6"/>
          <p:cNvSpPr>
            <a:spLocks noGrp="1"/>
          </p:cNvSpPr>
          <p:nvPr>
            <p:ph type="dt" sz="half" idx="10"/>
          </p:nvPr>
        </p:nvSpPr>
        <p:spPr/>
        <p:txBody>
          <a:bodyPr/>
          <a:lstStyle/>
          <a:p>
            <a:fld id="{ED70EBC5-137A-42CC-89DF-88A5E3B08B0B}" type="datetimeFigureOut">
              <a:rPr lang="es-ES" smtClean="0"/>
              <a:t>01/12/2015</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8368B6D4-D524-42BF-A33E-DFC66022B2EF}" type="slidenum">
              <a:rPr lang="es-ES" smtClean="0"/>
              <a:t>‹Nº›</a:t>
            </a:fld>
            <a:endParaRPr lang="es-ES"/>
          </a:p>
        </p:txBody>
      </p:sp>
    </p:spTree>
    <p:extLst>
      <p:ext uri="{BB962C8B-B14F-4D97-AF65-F5344CB8AC3E}">
        <p14:creationId xmlns:p14="http://schemas.microsoft.com/office/powerpoint/2010/main" val="25517156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ES"/>
          </a:p>
        </p:txBody>
      </p:sp>
      <p:sp>
        <p:nvSpPr>
          <p:cNvPr id="3" name="Marcador de fecha 2"/>
          <p:cNvSpPr>
            <a:spLocks noGrp="1"/>
          </p:cNvSpPr>
          <p:nvPr>
            <p:ph type="dt" sz="half" idx="10"/>
          </p:nvPr>
        </p:nvSpPr>
        <p:spPr/>
        <p:txBody>
          <a:bodyPr/>
          <a:lstStyle/>
          <a:p>
            <a:fld id="{ED70EBC5-137A-42CC-89DF-88A5E3B08B0B}" type="datetimeFigureOut">
              <a:rPr lang="es-ES" smtClean="0"/>
              <a:t>01/12/2015</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8368B6D4-D524-42BF-A33E-DFC66022B2EF}" type="slidenum">
              <a:rPr lang="es-ES" smtClean="0"/>
              <a:t>‹Nº›</a:t>
            </a:fld>
            <a:endParaRPr lang="es-ES"/>
          </a:p>
        </p:txBody>
      </p:sp>
    </p:spTree>
    <p:extLst>
      <p:ext uri="{BB962C8B-B14F-4D97-AF65-F5344CB8AC3E}">
        <p14:creationId xmlns:p14="http://schemas.microsoft.com/office/powerpoint/2010/main" val="1404798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ED70EBC5-137A-42CC-89DF-88A5E3B08B0B}" type="datetimeFigureOut">
              <a:rPr lang="es-ES" smtClean="0"/>
              <a:t>01/12/2015</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8368B6D4-D524-42BF-A33E-DFC66022B2EF}" type="slidenum">
              <a:rPr lang="es-ES" smtClean="0"/>
              <a:t>‹Nº›</a:t>
            </a:fld>
            <a:endParaRPr lang="es-ES"/>
          </a:p>
        </p:txBody>
      </p:sp>
    </p:spTree>
    <p:extLst>
      <p:ext uri="{BB962C8B-B14F-4D97-AF65-F5344CB8AC3E}">
        <p14:creationId xmlns:p14="http://schemas.microsoft.com/office/powerpoint/2010/main" val="2437902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ED70EBC5-137A-42CC-89DF-88A5E3B08B0B}" type="datetimeFigureOut">
              <a:rPr lang="es-ES" smtClean="0"/>
              <a:t>01/12/2015</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8368B6D4-D524-42BF-A33E-DFC66022B2EF}" type="slidenum">
              <a:rPr lang="es-ES" smtClean="0"/>
              <a:t>‹Nº›</a:t>
            </a:fld>
            <a:endParaRPr lang="es-ES"/>
          </a:p>
        </p:txBody>
      </p:sp>
    </p:spTree>
    <p:extLst>
      <p:ext uri="{BB962C8B-B14F-4D97-AF65-F5344CB8AC3E}">
        <p14:creationId xmlns:p14="http://schemas.microsoft.com/office/powerpoint/2010/main" val="2603200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E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ED70EBC5-137A-42CC-89DF-88A5E3B08B0B}" type="datetimeFigureOut">
              <a:rPr lang="es-ES" smtClean="0"/>
              <a:t>01/12/2015</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8368B6D4-D524-42BF-A33E-DFC66022B2EF}" type="slidenum">
              <a:rPr lang="es-ES" smtClean="0"/>
              <a:t>‹Nº›</a:t>
            </a:fld>
            <a:endParaRPr lang="es-ES"/>
          </a:p>
        </p:txBody>
      </p:sp>
    </p:spTree>
    <p:extLst>
      <p:ext uri="{BB962C8B-B14F-4D97-AF65-F5344CB8AC3E}">
        <p14:creationId xmlns:p14="http://schemas.microsoft.com/office/powerpoint/2010/main" val="3812996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70EBC5-137A-42CC-89DF-88A5E3B08B0B}" type="datetimeFigureOut">
              <a:rPr lang="es-ES" smtClean="0"/>
              <a:t>01/12/2015</a:t>
            </a:fld>
            <a:endParaRPr lang="es-E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68B6D4-D524-42BF-A33E-DFC66022B2EF}" type="slidenum">
              <a:rPr lang="es-ES" smtClean="0"/>
              <a:t>‹Nº›</a:t>
            </a:fld>
            <a:endParaRPr lang="es-ES"/>
          </a:p>
        </p:txBody>
      </p:sp>
    </p:spTree>
    <p:extLst>
      <p:ext uri="{BB962C8B-B14F-4D97-AF65-F5344CB8AC3E}">
        <p14:creationId xmlns:p14="http://schemas.microsoft.com/office/powerpoint/2010/main" val="2593690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bioeticadesdeasturias.blogspot.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1766310"/>
          </a:xfrm>
        </p:spPr>
        <p:txBody>
          <a:bodyPr>
            <a:normAutofit/>
          </a:bodyPr>
          <a:lstStyle/>
          <a:p>
            <a:r>
              <a:rPr lang="es-ES" sz="4400" b="1" dirty="0" smtClean="0"/>
              <a:t>ELEGIR LA ACCIÓN “PRUDENTE”</a:t>
            </a:r>
            <a:br>
              <a:rPr lang="es-ES" sz="4400" b="1" dirty="0" smtClean="0"/>
            </a:br>
            <a:r>
              <a:rPr lang="es-ES" sz="2800" dirty="0" smtClean="0"/>
              <a:t>(LA MEJOR POSIBLE= PRUDENTE = ÓPTIMA )</a:t>
            </a:r>
            <a:endParaRPr lang="es-ES" sz="2800" dirty="0"/>
          </a:p>
        </p:txBody>
      </p:sp>
      <p:sp>
        <p:nvSpPr>
          <p:cNvPr id="3" name="Subtítulo 2"/>
          <p:cNvSpPr>
            <a:spLocks noGrp="1"/>
          </p:cNvSpPr>
          <p:nvPr>
            <p:ph type="subTitle" idx="1"/>
          </p:nvPr>
        </p:nvSpPr>
        <p:spPr/>
        <p:txBody>
          <a:bodyPr/>
          <a:lstStyle/>
          <a:p>
            <a:r>
              <a:rPr lang="es-ES" sz="2000" dirty="0" smtClean="0"/>
              <a:t>Constantino González Quintana</a:t>
            </a:r>
          </a:p>
          <a:p>
            <a:r>
              <a:rPr lang="es-ES" sz="1600" dirty="0" smtClean="0"/>
              <a:t>Oviedo, diciembre de 2015</a:t>
            </a:r>
          </a:p>
          <a:p>
            <a:endParaRPr lang="es-ES" sz="1600" dirty="0" smtClean="0"/>
          </a:p>
          <a:p>
            <a:r>
              <a:rPr lang="es-ES" sz="1400" dirty="0" smtClean="0">
                <a:hlinkClick r:id="rId2"/>
              </a:rPr>
              <a:t>www.bioeticadesdeasturias.blogspot.com</a:t>
            </a:r>
            <a:endParaRPr lang="es-ES" sz="1400" dirty="0" smtClean="0"/>
          </a:p>
          <a:p>
            <a:endParaRPr lang="es-ES" dirty="0"/>
          </a:p>
        </p:txBody>
      </p:sp>
    </p:spTree>
    <p:extLst>
      <p:ext uri="{BB962C8B-B14F-4D97-AF65-F5344CB8AC3E}">
        <p14:creationId xmlns:p14="http://schemas.microsoft.com/office/powerpoint/2010/main" val="4277960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737756" y="-72738"/>
            <a:ext cx="10515600" cy="7078861"/>
          </a:xfrm>
          <a:prstGeom prst="rect">
            <a:avLst/>
          </a:prstGeom>
        </p:spPr>
        <p:txBody>
          <a:bodyPr wrap="square">
            <a:spAutoFit/>
          </a:bodyPr>
          <a:lstStyle/>
          <a:p>
            <a:endParaRPr lang="es-ES" sz="2400" dirty="0" smtClean="0"/>
          </a:p>
          <a:p>
            <a:r>
              <a:rPr lang="es-ES" sz="2400" dirty="0" smtClean="0"/>
              <a:t>El punto más complejo de la deliberación está en </a:t>
            </a:r>
            <a:r>
              <a:rPr lang="es-ES" sz="2400" b="1" dirty="0" smtClean="0"/>
              <a:t>elegir la acción </a:t>
            </a:r>
            <a:r>
              <a:rPr lang="es-ES" sz="2400" dirty="0" smtClean="0"/>
              <a:t>moralmente óptima, o sea, la intermedia, la mejor posible…la </a:t>
            </a:r>
            <a:r>
              <a:rPr lang="es-ES" sz="2400" b="1" dirty="0" smtClean="0"/>
              <a:t>prudente</a:t>
            </a:r>
            <a:r>
              <a:rPr lang="es-ES" sz="2400" dirty="0" smtClean="0"/>
              <a:t>. Lo mismo se aplica a la cadena de acciones óptimas o “curso óptimo de acción”. Para llevarlo cabo hay que seguir siempre dos fases o tiempos:</a:t>
            </a:r>
          </a:p>
          <a:p>
            <a:pPr lvl="1"/>
            <a:endParaRPr lang="es-ES" dirty="0" smtClean="0"/>
          </a:p>
          <a:p>
            <a:pPr lvl="1"/>
            <a:r>
              <a:rPr lang="es-ES" dirty="0" smtClean="0"/>
              <a:t>1º) Desde la </a:t>
            </a:r>
            <a:r>
              <a:rPr lang="es-ES" b="1" dirty="0" smtClean="0"/>
              <a:t>perspectiva deontológica</a:t>
            </a:r>
            <a:r>
              <a:rPr lang="es-ES" dirty="0" smtClean="0"/>
              <a:t>:</a:t>
            </a:r>
            <a:r>
              <a:rPr lang="es-ES" b="1" dirty="0" smtClean="0"/>
              <a:t> </a:t>
            </a:r>
            <a:r>
              <a:rPr lang="es-ES" dirty="0" smtClean="0"/>
              <a:t>contrastando la acción elegida con los </a:t>
            </a:r>
            <a:r>
              <a:rPr lang="es-ES" b="1" dirty="0" smtClean="0"/>
              <a:t>principios éticos</a:t>
            </a:r>
          </a:p>
          <a:p>
            <a:pPr lvl="1"/>
            <a:r>
              <a:rPr lang="es-ES" dirty="0" smtClean="0"/>
              <a:t>2ª) Desde la </a:t>
            </a:r>
            <a:r>
              <a:rPr lang="es-ES" b="1" dirty="0" smtClean="0"/>
              <a:t>perspectiva teleológica</a:t>
            </a:r>
            <a:r>
              <a:rPr lang="es-ES" dirty="0" smtClean="0"/>
              <a:t>:</a:t>
            </a:r>
            <a:r>
              <a:rPr lang="es-ES" b="1" dirty="0" smtClean="0"/>
              <a:t> </a:t>
            </a:r>
            <a:r>
              <a:rPr lang="es-ES" dirty="0" smtClean="0"/>
              <a:t>evaluando las circunstancias y consecuencias por si éstas permitieran o exigieran hacer una excepción a los principios. </a:t>
            </a:r>
          </a:p>
          <a:p>
            <a:pPr lvl="1"/>
            <a:endParaRPr lang="es-ES" sz="2000" dirty="0" smtClean="0"/>
          </a:p>
          <a:p>
            <a:r>
              <a:rPr lang="es-ES" sz="2400" dirty="0" smtClean="0"/>
              <a:t>El deber primario es siempre cumplir con los principios, de tal modo que quien quiera hacer una excepción tiene de su parte la carga de la prueba y, por tanto, ha de probar si la excepción debe o no hacerse. Los dos momentos o tiempos antes aludidos son, por tanto, los siguientes: </a:t>
            </a:r>
          </a:p>
          <a:p>
            <a:endParaRPr lang="es-ES" sz="2400" dirty="0" smtClean="0"/>
          </a:p>
          <a:p>
            <a:pPr marL="742950" lvl="1" indent="-285750">
              <a:buFont typeface="Arial" panose="020B0604020202020204" pitchFamily="34" charset="0"/>
              <a:buChar char="•"/>
            </a:pPr>
            <a:r>
              <a:rPr lang="es-ES" dirty="0" smtClean="0"/>
              <a:t>Contraste de la acción o del curso de acción óptimo con los principios éticos</a:t>
            </a:r>
          </a:p>
          <a:p>
            <a:pPr marL="742950" lvl="1" indent="-285750">
              <a:buFont typeface="Arial" panose="020B0604020202020204" pitchFamily="34" charset="0"/>
              <a:buChar char="•"/>
            </a:pPr>
            <a:r>
              <a:rPr lang="es-ES" dirty="0" smtClean="0"/>
              <a:t>Comprobar si la acción elegida responde a las circunstancias y, además, comprobar si las consecuencias previstas de la acción justifican la necesidad de hacer alguna excepción. </a:t>
            </a:r>
            <a:endParaRPr lang="es-ES" dirty="0"/>
          </a:p>
          <a:p>
            <a:endParaRPr lang="es-ES" sz="2000" dirty="0" smtClean="0"/>
          </a:p>
          <a:p>
            <a:r>
              <a:rPr lang="es-ES" sz="1400" b="1" dirty="0"/>
              <a:t>NOTA</a:t>
            </a:r>
            <a:r>
              <a:rPr lang="es-ES" sz="1400" dirty="0" smtClean="0"/>
              <a:t>: “</a:t>
            </a:r>
            <a:r>
              <a:rPr lang="es-ES" sz="1400" u="sng" dirty="0"/>
              <a:t>Curso óptimo de acción</a:t>
            </a:r>
            <a:r>
              <a:rPr lang="es-ES" sz="1400" dirty="0"/>
              <a:t>” significa la acción o secuencia de acciones elegida como la más sensata, adecuada y prudente, es decir, la mejor posible, la óptima, y coincide con la decisión clínica que se adopta.</a:t>
            </a:r>
          </a:p>
          <a:p>
            <a:endParaRPr lang="es-ES" sz="2000" dirty="0"/>
          </a:p>
        </p:txBody>
      </p:sp>
    </p:spTree>
    <p:extLst>
      <p:ext uri="{BB962C8B-B14F-4D97-AF65-F5344CB8AC3E}">
        <p14:creationId xmlns:p14="http://schemas.microsoft.com/office/powerpoint/2010/main" val="19492144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88479"/>
            <a:ext cx="10515600" cy="601230"/>
          </a:xfrm>
        </p:spPr>
        <p:txBody>
          <a:bodyPr>
            <a:normAutofit fontScale="90000"/>
          </a:bodyPr>
          <a:lstStyle/>
          <a:p>
            <a:pPr algn="ctr"/>
            <a:r>
              <a:rPr lang="es-ES" sz="3200" b="1" dirty="0" smtClean="0"/>
              <a:t>CONTRASTE CON LOS PRINCIPIOS ÉTICOS</a:t>
            </a:r>
            <a:br>
              <a:rPr lang="es-ES" sz="3200" b="1" dirty="0" smtClean="0"/>
            </a:br>
            <a:r>
              <a:rPr lang="es-ES" sz="1800" b="1" dirty="0" smtClean="0"/>
              <a:t>PERSPECTIVA DEONTOLÓGICA &gt; DESDE EL “DEBER”</a:t>
            </a:r>
            <a:endParaRPr lang="es-ES" sz="3200" b="1" dirty="0"/>
          </a:p>
        </p:txBody>
      </p:sp>
      <p:sp>
        <p:nvSpPr>
          <p:cNvPr id="3" name="Marcador de contenido 2"/>
          <p:cNvSpPr>
            <a:spLocks noGrp="1"/>
          </p:cNvSpPr>
          <p:nvPr>
            <p:ph idx="1"/>
          </p:nvPr>
        </p:nvSpPr>
        <p:spPr>
          <a:xfrm>
            <a:off x="665018" y="1007918"/>
            <a:ext cx="10900064" cy="5169045"/>
          </a:xfrm>
        </p:spPr>
        <p:txBody>
          <a:bodyPr>
            <a:normAutofit lnSpcReduction="10000"/>
          </a:bodyPr>
          <a:lstStyle/>
          <a:p>
            <a:r>
              <a:rPr lang="es-ES" u="sng" dirty="0" smtClean="0"/>
              <a:t>Análisis de los principios involucrados en el caso</a:t>
            </a:r>
            <a:r>
              <a:rPr lang="es-ES" dirty="0" smtClean="0"/>
              <a:t>: para elegir el curso de acción óptimo es necesario contrastar los cursos de acción intermedios siguiendo el orden jerárquico de niveles, o sea, contrastarlos primero con los principios del nivel 1 (ética de mínimos) y, después, con los principios del nivel 2 (ética de máximos). </a:t>
            </a:r>
          </a:p>
          <a:p>
            <a:r>
              <a:rPr lang="es-ES" u="sng" dirty="0" smtClean="0"/>
              <a:t>Éticas de mínimos </a:t>
            </a:r>
            <a:r>
              <a:rPr lang="es-ES" dirty="0" smtClean="0"/>
              <a:t>(lo justo: ética cívica) Se ocupan de la dimensión universalizable del fenómeno moral: aquellos deberes de justicia exigibles a cualquier ser racional: los mínimos axiológicos y normativos compartidos en una sociedad pluralista: “</a:t>
            </a:r>
            <a:r>
              <a:rPr lang="es-ES" i="1" dirty="0" smtClean="0"/>
              <a:t>libertad, justicia, igualdad y pluralismo político</a:t>
            </a:r>
            <a:r>
              <a:rPr lang="es-ES" dirty="0" smtClean="0"/>
              <a:t>” (CE art.1.1).</a:t>
            </a:r>
          </a:p>
          <a:p>
            <a:r>
              <a:rPr lang="es-ES" u="sng" dirty="0" smtClean="0"/>
              <a:t>Éticas de máximos</a:t>
            </a:r>
            <a:r>
              <a:rPr lang="es-ES" dirty="0" smtClean="0"/>
              <a:t> (lo bueno: ética individual o grupal) Proponen ideales de vida buena, feliz: aconsejan seguir su modelo e invitan a tomarlo como orientación de la conducta, pero no pueden exigirlo, porque la felicidad es un tema de consejo e invitación, no de exigencia.</a:t>
            </a:r>
          </a:p>
          <a:p>
            <a:pPr marL="0" indent="0">
              <a:buNone/>
            </a:pPr>
            <a:endParaRPr lang="es-ES" dirty="0"/>
          </a:p>
        </p:txBody>
      </p:sp>
    </p:spTree>
    <p:extLst>
      <p:ext uri="{BB962C8B-B14F-4D97-AF65-F5344CB8AC3E}">
        <p14:creationId xmlns:p14="http://schemas.microsoft.com/office/powerpoint/2010/main" val="2734490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solidFill>
            <a:schemeClr val="bg1"/>
          </a:solidFill>
        </p:spPr>
        <p:txBody>
          <a:bodyPr/>
          <a:lstStyle/>
          <a:p>
            <a:endParaRPr lang="es-ES"/>
          </a:p>
        </p:txBody>
      </p:sp>
      <p:sp>
        <p:nvSpPr>
          <p:cNvPr id="3" name="Marcador de contenido 2"/>
          <p:cNvSpPr>
            <a:spLocks noGrp="1"/>
          </p:cNvSpPr>
          <p:nvPr>
            <p:ph idx="1"/>
          </p:nvPr>
        </p:nvSpPr>
        <p:spPr>
          <a:xfrm>
            <a:off x="838200" y="1825624"/>
            <a:ext cx="10515600" cy="4554393"/>
          </a:xfrm>
        </p:spPr>
        <p:txBody>
          <a:bodyPr/>
          <a:lstStyle/>
          <a:p>
            <a:endParaRPr lang="es-ES"/>
          </a:p>
        </p:txBody>
      </p:sp>
      <p:pic>
        <p:nvPicPr>
          <p:cNvPr id="4" name="Imagen 3"/>
          <p:cNvPicPr>
            <a:picLocks noChangeAspect="1"/>
          </p:cNvPicPr>
          <p:nvPr/>
        </p:nvPicPr>
        <p:blipFill>
          <a:blip r:embed="rId2"/>
          <a:stretch>
            <a:fillRect/>
          </a:stretch>
        </p:blipFill>
        <p:spPr>
          <a:xfrm>
            <a:off x="0" y="0"/>
            <a:ext cx="12192000" cy="6858000"/>
          </a:xfrm>
          <a:prstGeom prst="rect">
            <a:avLst/>
          </a:prstGeom>
          <a:solidFill>
            <a:schemeClr val="bg1"/>
          </a:solidFill>
        </p:spPr>
      </p:pic>
    </p:spTree>
    <p:extLst>
      <p:ext uri="{BB962C8B-B14F-4D97-AF65-F5344CB8AC3E}">
        <p14:creationId xmlns:p14="http://schemas.microsoft.com/office/powerpoint/2010/main" val="3174106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167697"/>
            <a:ext cx="10515600" cy="725922"/>
          </a:xfrm>
        </p:spPr>
        <p:txBody>
          <a:bodyPr>
            <a:normAutofit fontScale="90000"/>
          </a:bodyPr>
          <a:lstStyle/>
          <a:p>
            <a:pPr algn="ctr"/>
            <a:r>
              <a:rPr lang="es-ES" sz="3200" b="1" dirty="0" smtClean="0"/>
              <a:t>CIRCUNSTANCIAS, CONSECUENCIAS Y EXCEPCIONES</a:t>
            </a:r>
            <a:br>
              <a:rPr lang="es-ES" sz="3200" b="1" dirty="0" smtClean="0"/>
            </a:br>
            <a:r>
              <a:rPr lang="es-ES" sz="1800" b="1" dirty="0" smtClean="0"/>
              <a:t>PERSPECTIVA TELEOLÓGICA &gt; DESDE LOS EFECTOS O CONSECUENCIAS</a:t>
            </a:r>
            <a:endParaRPr lang="es-ES" sz="3200" b="1" dirty="0"/>
          </a:p>
        </p:txBody>
      </p:sp>
      <p:sp>
        <p:nvSpPr>
          <p:cNvPr id="3" name="Marcador de contenido 2"/>
          <p:cNvSpPr>
            <a:spLocks noGrp="1"/>
          </p:cNvSpPr>
          <p:nvPr>
            <p:ph idx="1"/>
          </p:nvPr>
        </p:nvSpPr>
        <p:spPr>
          <a:xfrm>
            <a:off x="838200" y="1111827"/>
            <a:ext cx="10664536" cy="5226628"/>
          </a:xfrm>
        </p:spPr>
        <p:txBody>
          <a:bodyPr>
            <a:normAutofit fontScale="92500" lnSpcReduction="10000"/>
          </a:bodyPr>
          <a:lstStyle/>
          <a:p>
            <a:r>
              <a:rPr lang="es-ES" dirty="0" smtClean="0"/>
              <a:t>En el ámbito de la ética, como en el del derecho, las </a:t>
            </a:r>
            <a:r>
              <a:rPr lang="es-ES" b="1" dirty="0" smtClean="0"/>
              <a:t>circunstancias</a:t>
            </a:r>
            <a:r>
              <a:rPr lang="es-ES" dirty="0" smtClean="0"/>
              <a:t> pueden ser </a:t>
            </a:r>
            <a:r>
              <a:rPr lang="es-ES" u="sng" dirty="0" smtClean="0"/>
              <a:t>agravantes</a:t>
            </a:r>
            <a:r>
              <a:rPr lang="es-ES" dirty="0" smtClean="0"/>
              <a:t>, </a:t>
            </a:r>
            <a:r>
              <a:rPr lang="es-ES" u="sng" dirty="0" smtClean="0"/>
              <a:t>atenuantes</a:t>
            </a:r>
            <a:r>
              <a:rPr lang="es-ES" dirty="0" smtClean="0"/>
              <a:t> o </a:t>
            </a:r>
            <a:r>
              <a:rPr lang="es-ES" u="sng" dirty="0" smtClean="0"/>
              <a:t>eximentes</a:t>
            </a:r>
            <a:r>
              <a:rPr lang="es-ES" dirty="0" smtClean="0"/>
              <a:t>. Cuando son eximentes, el deber cede en esa circunstancia concreta debido a que la aplicación indiscriminada de un principio es incompatible con el respeto debido a los seres humanos. Hay veces, por ejemplo, en que decir la verdad resulta claramente ofensivo. </a:t>
            </a:r>
          </a:p>
          <a:p>
            <a:r>
              <a:rPr lang="es-ES" dirty="0" smtClean="0"/>
              <a:t>Asimismo, se debe hacer una </a:t>
            </a:r>
            <a:r>
              <a:rPr lang="es-ES" b="1" dirty="0" smtClean="0"/>
              <a:t>excepción</a:t>
            </a:r>
            <a:r>
              <a:rPr lang="es-ES" dirty="0" smtClean="0"/>
              <a:t> a la obligación de cumplir un principio cuando las </a:t>
            </a:r>
            <a:r>
              <a:rPr lang="es-ES" b="1" dirty="0" smtClean="0"/>
              <a:t>consecuencias</a:t>
            </a:r>
            <a:r>
              <a:rPr lang="es-ES" dirty="0" smtClean="0"/>
              <a:t> previsibles atentan contra la dignidad humana. En el caso de los </a:t>
            </a:r>
            <a:r>
              <a:rPr lang="es-ES" u="sng" dirty="0" smtClean="0"/>
              <a:t>deberes públicos</a:t>
            </a:r>
            <a:r>
              <a:rPr lang="es-ES" dirty="0" smtClean="0"/>
              <a:t> (nivel 1) la excepción puede hacerla el juez o la ley vigente despenalizando la aplicación de la norma en ciertos supuestos, lo que no significa nunca definir o admitir la licitud o ilicitud moral de tales actos. En el caso de los  </a:t>
            </a:r>
            <a:r>
              <a:rPr lang="es-ES" u="sng" dirty="0" smtClean="0"/>
              <a:t>deberes privados</a:t>
            </a:r>
            <a:r>
              <a:rPr lang="es-ES" dirty="0" smtClean="0"/>
              <a:t> (nivel 2) pueden darse también circunstancias o consecuencias previsibles, que justifican una excepción a un principio o deber prevalente. El deber prioritario de proteger la vida, por ejemplo, cede ante las consecuencias negativas de aplicar medidas fútiles a un enfermo terminal. </a:t>
            </a:r>
          </a:p>
          <a:p>
            <a:pPr marL="0" indent="0">
              <a:buNone/>
            </a:pPr>
            <a:endParaRPr lang="es-ES" dirty="0"/>
          </a:p>
        </p:txBody>
      </p:sp>
    </p:spTree>
    <p:extLst>
      <p:ext uri="{BB962C8B-B14F-4D97-AF65-F5344CB8AC3E}">
        <p14:creationId xmlns:p14="http://schemas.microsoft.com/office/powerpoint/2010/main" val="21780879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30043"/>
            <a:ext cx="10515600" cy="715530"/>
          </a:xfrm>
        </p:spPr>
        <p:txBody>
          <a:bodyPr>
            <a:normAutofit fontScale="90000"/>
          </a:bodyPr>
          <a:lstStyle/>
          <a:p>
            <a:pPr algn="ctr"/>
            <a:r>
              <a:rPr lang="es-ES" sz="3200" b="1" dirty="0" smtClean="0"/>
              <a:t>LA GARANTÍA DE LAS DESICIONES PRUDENTES</a:t>
            </a:r>
            <a:r>
              <a:rPr lang="es-ES" sz="3200" dirty="0" smtClean="0"/>
              <a:t/>
            </a:r>
            <a:br>
              <a:rPr lang="es-ES" sz="3200" dirty="0" smtClean="0"/>
            </a:br>
            <a:r>
              <a:rPr lang="es-ES" sz="2000" b="1" dirty="0" smtClean="0"/>
              <a:t>EL PRINCIPIO DE UNIVERSABILIDAD</a:t>
            </a:r>
            <a:endParaRPr lang="es-ES" sz="2000" b="1" dirty="0"/>
          </a:p>
        </p:txBody>
      </p:sp>
      <p:sp>
        <p:nvSpPr>
          <p:cNvPr id="3" name="Marcador de contenido 2"/>
          <p:cNvSpPr>
            <a:spLocks noGrp="1"/>
          </p:cNvSpPr>
          <p:nvPr>
            <p:ph idx="1"/>
          </p:nvPr>
        </p:nvSpPr>
        <p:spPr>
          <a:xfrm>
            <a:off x="838199" y="1153391"/>
            <a:ext cx="10602191" cy="5023572"/>
          </a:xfrm>
        </p:spPr>
        <p:txBody>
          <a:bodyPr>
            <a:normAutofit fontScale="92500"/>
          </a:bodyPr>
          <a:lstStyle/>
          <a:p>
            <a:r>
              <a:rPr lang="es-ES" dirty="0" smtClean="0"/>
              <a:t>La diversidad de decisiones &gt; decisiones aceptables &gt; prudentes.</a:t>
            </a:r>
          </a:p>
          <a:p>
            <a:r>
              <a:rPr lang="es-ES" dirty="0" smtClean="0"/>
              <a:t>Sólo son aceptables, prudentes, las que estén bien argumentadas o justificadas &gt; si cumplen ciertas reglas de racionalidad.</a:t>
            </a:r>
          </a:p>
          <a:p>
            <a:r>
              <a:rPr lang="es-ES" dirty="0" smtClean="0"/>
              <a:t>La más importante es la </a:t>
            </a:r>
            <a:r>
              <a:rPr lang="es-ES" b="1" dirty="0" smtClean="0"/>
              <a:t>universabilidad</a:t>
            </a:r>
            <a:r>
              <a:rPr lang="es-ES" dirty="0" smtClean="0"/>
              <a:t> que tiene dos vertientes:</a:t>
            </a:r>
          </a:p>
          <a:p>
            <a:pPr marL="971550" lvl="1" indent="-514350">
              <a:buFont typeface="+mj-lt"/>
              <a:buAutoNum type="arabicPeriod"/>
            </a:pPr>
            <a:r>
              <a:rPr lang="es-ES" dirty="0" smtClean="0"/>
              <a:t>“Actúa según aquella máxima que puedas querer que se convierta, al mismo tiempo, en ley universal”.</a:t>
            </a:r>
          </a:p>
          <a:p>
            <a:pPr marL="971550" lvl="1" indent="-514350">
              <a:buFont typeface="+mj-lt"/>
              <a:buAutoNum type="arabicPeriod"/>
            </a:pPr>
            <a:r>
              <a:rPr lang="es-ES" dirty="0" smtClean="0"/>
              <a:t>“Actúa </a:t>
            </a:r>
            <a:r>
              <a:rPr lang="es-ES" dirty="0"/>
              <a:t>de tal modo que uses la humanidad, tanto en tu persona como en la </a:t>
            </a:r>
            <a:r>
              <a:rPr lang="es-ES" dirty="0" smtClean="0"/>
              <a:t>de cualquier </a:t>
            </a:r>
            <a:r>
              <a:rPr lang="es-ES" dirty="0"/>
              <a:t>otro, siempre como un fin </a:t>
            </a:r>
            <a:r>
              <a:rPr lang="es-ES" dirty="0" smtClean="0"/>
              <a:t>y nunca </a:t>
            </a:r>
            <a:r>
              <a:rPr lang="es-ES" dirty="0"/>
              <a:t>solamente como un medio</a:t>
            </a:r>
            <a:r>
              <a:rPr lang="es-ES" dirty="0" smtClean="0"/>
              <a:t>”.</a:t>
            </a:r>
          </a:p>
          <a:p>
            <a:r>
              <a:rPr lang="es-ES" dirty="0" smtClean="0"/>
              <a:t>Son </a:t>
            </a:r>
            <a:r>
              <a:rPr lang="es-ES" b="1" dirty="0" smtClean="0"/>
              <a:t>criterios</a:t>
            </a:r>
            <a:r>
              <a:rPr lang="es-ES" dirty="0" smtClean="0"/>
              <a:t> de actuación </a:t>
            </a:r>
            <a:r>
              <a:rPr lang="es-ES" b="1" dirty="0" smtClean="0"/>
              <a:t>válidos universalmente</a:t>
            </a:r>
            <a:r>
              <a:rPr lang="es-ES" dirty="0" smtClean="0"/>
              <a:t> porque:</a:t>
            </a:r>
          </a:p>
          <a:p>
            <a:pPr marL="971550" lvl="1" indent="-514350">
              <a:buFont typeface="+mj-lt"/>
              <a:buAutoNum type="arabicPeriod"/>
            </a:pPr>
            <a:r>
              <a:rPr lang="es-ES" dirty="0" smtClean="0"/>
              <a:t>Obligan a tomar decisiones que estamos dispuestos a suscribir en futuros casos sustancialmente idénticos con independencia de tiempo y lugar.</a:t>
            </a:r>
          </a:p>
          <a:p>
            <a:pPr marL="971550" lvl="1" indent="-514350">
              <a:buFont typeface="+mj-lt"/>
              <a:buAutoNum type="arabicPeriod"/>
            </a:pPr>
            <a:r>
              <a:rPr lang="es-ES" dirty="0" smtClean="0"/>
              <a:t>Decisiones que obligan a no instrumentalizar jamás al ser humano, situando su bienestar y su dignidad como objetivo fundamental de la actuación moral.</a:t>
            </a:r>
          </a:p>
        </p:txBody>
      </p:sp>
    </p:spTree>
    <p:extLst>
      <p:ext uri="{BB962C8B-B14F-4D97-AF65-F5344CB8AC3E}">
        <p14:creationId xmlns:p14="http://schemas.microsoft.com/office/powerpoint/2010/main" val="2360265745"/>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TotalTime>
  <Words>788</Words>
  <Application>Microsoft Office PowerPoint</Application>
  <PresentationFormat>Panorámica</PresentationFormat>
  <Paragraphs>33</Paragraphs>
  <Slides>6</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6</vt:i4>
      </vt:variant>
    </vt:vector>
  </HeadingPairs>
  <TitlesOfParts>
    <vt:vector size="10" baseType="lpstr">
      <vt:lpstr>Arial</vt:lpstr>
      <vt:lpstr>Calibri</vt:lpstr>
      <vt:lpstr>Calibri Light</vt:lpstr>
      <vt:lpstr>Tema de Office</vt:lpstr>
      <vt:lpstr>ELEGIR LA ACCIÓN “PRUDENTE” (LA MEJOR POSIBLE= PRUDENTE = ÓPTIMA )</vt:lpstr>
      <vt:lpstr>Presentación de PowerPoint</vt:lpstr>
      <vt:lpstr>CONTRASTE CON LOS PRINCIPIOS ÉTICOS PERSPECTIVA DEONTOLÓGICA &gt; DESDE EL “DEBER”</vt:lpstr>
      <vt:lpstr>Presentación de PowerPoint</vt:lpstr>
      <vt:lpstr>CIRCUNSTANCIAS, CONSECUENCIAS Y EXCEPCIONES PERSPECTIVA TELEOLÓGICA &gt; DESDE LOS EFECTOS O CONSECUENCIAS</vt:lpstr>
      <vt:lpstr>LA GARANTÍA DE LAS DESICIONES PRUDENTES EL PRINCIPIO DE UNIVERSABILIDAD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ELEGIR LA ACCIÓN “PRUDENTE” (INTERMEDIA = ÓPTIMA )</dc:title>
  <dc:creator>Constantino González Quintana</dc:creator>
  <cp:lastModifiedBy>Constantino González Quintana</cp:lastModifiedBy>
  <cp:revision>24</cp:revision>
  <dcterms:created xsi:type="dcterms:W3CDTF">2014-02-20T19:50:54Z</dcterms:created>
  <dcterms:modified xsi:type="dcterms:W3CDTF">2015-12-01T20:04:20Z</dcterms:modified>
</cp:coreProperties>
</file>