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sldIdLst>
    <p:sldId id="256" r:id="rId2"/>
    <p:sldId id="257" r:id="rId3"/>
    <p:sldId id="258" r:id="rId4"/>
    <p:sldId id="259" r:id="rId5"/>
    <p:sldId id="26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4AAD347D-5ACD-4C99-B74B-A9C85AD731AF}" type="datetimeFigureOut">
              <a:rPr lang="en-US" smtClean="0"/>
              <a:t>12/1/2015</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30222452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4509A250-FF31-4206-8172-F9D3106AACB1}" type="datetimeFigureOut">
              <a:rPr lang="en-US" smtClean="0"/>
              <a:t>12/1/2015</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1979742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4509A250-FF31-4206-8172-F9D3106AACB1}" type="datetimeFigureOut">
              <a:rPr lang="en-US" smtClean="0"/>
              <a:t>12/1/2015</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32315001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9796027F-7875-4030-9381-8BD8C4F21935}" type="datetimeFigureOut">
              <a:rPr lang="en-US" smtClean="0"/>
              <a:t>12/1/2015</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16087810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9796027F-7875-4030-9381-8BD8C4F21935}" type="datetimeFigureOut">
              <a:rPr lang="en-US" smtClean="0"/>
              <a:t>12/1/2015</a:t>
            </a:fld>
            <a:endParaRPr lang="en-US" dirty="0"/>
          </a:p>
        </p:txBody>
      </p:sp>
      <p:sp>
        <p:nvSpPr>
          <p:cNvPr id="5" name="Marcador de pie de página 4"/>
          <p:cNvSpPr>
            <a:spLocks noGrp="1"/>
          </p:cNvSpPr>
          <p:nvPr>
            <p:ph type="ftr" sz="quarter" idx="11"/>
          </p:nvPr>
        </p:nvSpPr>
        <p:spPr/>
        <p:txBody>
          <a:bodyPr/>
          <a:lstStyle/>
          <a:p>
            <a:endParaRPr lang="en-US" dirty="0"/>
          </a:p>
        </p:txBody>
      </p:sp>
      <p:sp>
        <p:nvSpPr>
          <p:cNvPr id="6" name="Marcador de número de diapositiva 5"/>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988781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p:txBody>
          <a:bodyPr/>
          <a:lstStyle/>
          <a:p>
            <a:fld id="{9796027F-7875-4030-9381-8BD8C4F21935}" type="datetimeFigureOut">
              <a:rPr lang="en-US" smtClean="0"/>
              <a:t>12/1/2015</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1081468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p:txBody>
          <a:bodyPr/>
          <a:lstStyle/>
          <a:p>
            <a:fld id="{9796027F-7875-4030-9381-8BD8C4F21935}" type="datetimeFigureOut">
              <a:rPr lang="en-US" smtClean="0"/>
              <a:t>12/1/2015</a:t>
            </a:fld>
            <a:endParaRPr lang="en-US" dirty="0"/>
          </a:p>
        </p:txBody>
      </p:sp>
      <p:sp>
        <p:nvSpPr>
          <p:cNvPr id="8" name="Marcador de pie de página 7"/>
          <p:cNvSpPr>
            <a:spLocks noGrp="1"/>
          </p:cNvSpPr>
          <p:nvPr>
            <p:ph type="ftr" sz="quarter" idx="11"/>
          </p:nvPr>
        </p:nvSpPr>
        <p:spPr/>
        <p:txBody>
          <a:bodyPr/>
          <a:lstStyle/>
          <a:p>
            <a:endParaRPr lang="en-US" dirty="0"/>
          </a:p>
        </p:txBody>
      </p:sp>
      <p:sp>
        <p:nvSpPr>
          <p:cNvPr id="9" name="Marcador de número de diapositiva 8"/>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25595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p:txBody>
          <a:bodyPr/>
          <a:lstStyle/>
          <a:p>
            <a:fld id="{4509A250-FF31-4206-8172-F9D3106AACB1}" type="datetimeFigureOut">
              <a:rPr lang="en-US" smtClean="0"/>
              <a:t>12/1/2015</a:t>
            </a:fld>
            <a:endParaRPr lang="en-US" dirty="0"/>
          </a:p>
        </p:txBody>
      </p:sp>
      <p:sp>
        <p:nvSpPr>
          <p:cNvPr id="4" name="Marcador de pie de página 3"/>
          <p:cNvSpPr>
            <a:spLocks noGrp="1"/>
          </p:cNvSpPr>
          <p:nvPr>
            <p:ph type="ftr" sz="quarter" idx="11"/>
          </p:nvPr>
        </p:nvSpPr>
        <p:spPr/>
        <p:txBody>
          <a:bodyPr/>
          <a:lstStyle/>
          <a:p>
            <a:endParaRPr lang="en-US" dirty="0"/>
          </a:p>
        </p:txBody>
      </p:sp>
      <p:sp>
        <p:nvSpPr>
          <p:cNvPr id="5" name="Marcador de número de diapositiva 4"/>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1513036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4509A250-FF31-4206-8172-F9D3106AACB1}" type="datetimeFigureOut">
              <a:rPr lang="en-US" smtClean="0"/>
              <a:t>12/1/2015</a:t>
            </a:fld>
            <a:endParaRPr lang="en-US" dirty="0"/>
          </a:p>
        </p:txBody>
      </p:sp>
      <p:sp>
        <p:nvSpPr>
          <p:cNvPr id="3" name="Marcador de pie de página 2"/>
          <p:cNvSpPr>
            <a:spLocks noGrp="1"/>
          </p:cNvSpPr>
          <p:nvPr>
            <p:ph type="ftr" sz="quarter" idx="11"/>
          </p:nvPr>
        </p:nvSpPr>
        <p:spPr/>
        <p:txBody>
          <a:bodyPr/>
          <a:lstStyle/>
          <a:p>
            <a:endParaRPr lang="en-US" dirty="0"/>
          </a:p>
        </p:txBody>
      </p:sp>
      <p:sp>
        <p:nvSpPr>
          <p:cNvPr id="4" name="Marcador de número de diapositiva 3"/>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1389133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4509A250-FF31-4206-8172-F9D3106AACB1}" type="datetimeFigureOut">
              <a:rPr lang="en-US" smtClean="0"/>
              <a:t>12/1/2015</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476052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4509A250-FF31-4206-8172-F9D3106AACB1}" type="datetimeFigureOut">
              <a:rPr lang="en-US" smtClean="0"/>
              <a:t>12/1/2015</a:t>
            </a:fld>
            <a:endParaRPr lang="en-US" dirty="0"/>
          </a:p>
        </p:txBody>
      </p:sp>
      <p:sp>
        <p:nvSpPr>
          <p:cNvPr id="6" name="Marcador de pie de página 5"/>
          <p:cNvSpPr>
            <a:spLocks noGrp="1"/>
          </p:cNvSpPr>
          <p:nvPr>
            <p:ph type="ftr" sz="quarter" idx="11"/>
          </p:nvPr>
        </p:nvSpPr>
        <p:spPr/>
        <p:txBody>
          <a:bodyPr/>
          <a:lstStyle/>
          <a:p>
            <a:endParaRPr lang="en-US" dirty="0"/>
          </a:p>
        </p:txBody>
      </p:sp>
      <p:sp>
        <p:nvSpPr>
          <p:cNvPr id="7" name="Marcador de número de diapositiva 6"/>
          <p:cNvSpPr>
            <a:spLocks noGrp="1"/>
          </p:cNvSpPr>
          <p:nvPr>
            <p:ph type="sldNum" sz="quarter" idx="12"/>
          </p:nvPr>
        </p:nvSpPr>
        <p:spPr/>
        <p:txBody>
          <a:bodyPr/>
          <a:lstStyle/>
          <a:p>
            <a:fld id="{D57F1E4F-1CFF-5643-939E-02111984F565}" type="slidenum">
              <a:rPr lang="en-US" smtClean="0"/>
              <a:t>‹Nº›</a:t>
            </a:fld>
            <a:endParaRPr lang="en-US" dirty="0"/>
          </a:p>
        </p:txBody>
      </p:sp>
    </p:spTree>
    <p:extLst>
      <p:ext uri="{BB962C8B-B14F-4D97-AF65-F5344CB8AC3E}">
        <p14:creationId xmlns:p14="http://schemas.microsoft.com/office/powerpoint/2010/main" val="2388129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D347D-5ACD-4C99-B74B-A9C85AD731AF}" type="datetimeFigureOut">
              <a:rPr lang="en-US" smtClean="0"/>
              <a:t>12/1/2015</a:t>
            </a:fld>
            <a:endParaRPr lang="en-US" dirty="0"/>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7F1E4F-1CFF-5643-939E-02111984F565}" type="slidenum">
              <a:rPr lang="en-US" smtClean="0"/>
              <a:t>‹Nº›</a:t>
            </a:fld>
            <a:endParaRPr lang="en-US" dirty="0"/>
          </a:p>
        </p:txBody>
      </p:sp>
    </p:spTree>
    <p:extLst>
      <p:ext uri="{BB962C8B-B14F-4D97-AF65-F5344CB8AC3E}">
        <p14:creationId xmlns:p14="http://schemas.microsoft.com/office/powerpoint/2010/main" val="213928566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bioeticadesdeasturias.blogspot.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154955" y="1447801"/>
            <a:ext cx="8825658" cy="1409700"/>
          </a:xfrm>
        </p:spPr>
        <p:txBody>
          <a:bodyPr>
            <a:normAutofit/>
          </a:bodyPr>
          <a:lstStyle/>
          <a:p>
            <a:pPr algn="ctr"/>
            <a:r>
              <a:rPr lang="es-ES" sz="4400" dirty="0" smtClean="0"/>
              <a:t>LAS FASES DE LA DELIBERACIÓN</a:t>
            </a:r>
            <a:endParaRPr lang="es-ES" sz="4400" dirty="0"/>
          </a:p>
        </p:txBody>
      </p:sp>
      <p:sp>
        <p:nvSpPr>
          <p:cNvPr id="3" name="Subtítulo 2"/>
          <p:cNvSpPr>
            <a:spLocks noGrp="1"/>
          </p:cNvSpPr>
          <p:nvPr>
            <p:ph type="subTitle" idx="1"/>
          </p:nvPr>
        </p:nvSpPr>
        <p:spPr>
          <a:xfrm>
            <a:off x="1154955" y="4114800"/>
            <a:ext cx="8825658" cy="1524000"/>
          </a:xfrm>
        </p:spPr>
        <p:txBody>
          <a:bodyPr>
            <a:normAutofit/>
          </a:bodyPr>
          <a:lstStyle/>
          <a:p>
            <a:pPr algn="ctr"/>
            <a:r>
              <a:rPr lang="es-ES" cap="none" dirty="0" smtClean="0"/>
              <a:t>Constantino González Quintana</a:t>
            </a:r>
          </a:p>
          <a:p>
            <a:pPr algn="ctr"/>
            <a:r>
              <a:rPr lang="es-ES" sz="1800" cap="none" dirty="0" smtClean="0"/>
              <a:t>Oviedo</a:t>
            </a:r>
            <a:r>
              <a:rPr lang="es-ES" sz="1800" cap="none" smtClean="0"/>
              <a:t>, diciembre </a:t>
            </a:r>
            <a:r>
              <a:rPr lang="es-ES" sz="1800" cap="none" dirty="0" smtClean="0"/>
              <a:t>de 2015</a:t>
            </a:r>
          </a:p>
          <a:p>
            <a:pPr algn="ctr"/>
            <a:endParaRPr lang="es-ES" sz="1600" cap="none" dirty="0" smtClean="0">
              <a:hlinkClick r:id="rId2"/>
            </a:endParaRPr>
          </a:p>
          <a:p>
            <a:pPr algn="ctr"/>
            <a:r>
              <a:rPr lang="es-ES" sz="1400" cap="none" dirty="0" smtClean="0">
                <a:hlinkClick r:id="rId2"/>
              </a:rPr>
              <a:t>www.bioeticadesdeasturias.blogspot.com</a:t>
            </a:r>
            <a:endParaRPr lang="es-ES" sz="1400" cap="none" dirty="0" smtClean="0"/>
          </a:p>
          <a:p>
            <a:pPr algn="ctr"/>
            <a:endParaRPr lang="es-ES" sz="1600" cap="none" dirty="0"/>
          </a:p>
        </p:txBody>
      </p:sp>
    </p:spTree>
    <p:extLst>
      <p:ext uri="{BB962C8B-B14F-4D97-AF65-F5344CB8AC3E}">
        <p14:creationId xmlns:p14="http://schemas.microsoft.com/office/powerpoint/2010/main" val="1799958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11132" y="276071"/>
            <a:ext cx="9404723" cy="794191"/>
          </a:xfrm>
        </p:spPr>
        <p:txBody>
          <a:bodyPr/>
          <a:lstStyle/>
          <a:p>
            <a:pPr algn="ctr"/>
            <a:r>
              <a:rPr lang="es-ES" sz="3200" b="1" dirty="0" smtClean="0"/>
              <a:t>1ª) Deliberación sobre los hechos</a:t>
            </a:r>
            <a:endParaRPr lang="es-ES" sz="3200" b="1" dirty="0"/>
          </a:p>
        </p:txBody>
      </p:sp>
      <p:sp>
        <p:nvSpPr>
          <p:cNvPr id="3" name="Marcador de contenido 2"/>
          <p:cNvSpPr>
            <a:spLocks noGrp="1"/>
          </p:cNvSpPr>
          <p:nvPr>
            <p:ph idx="1"/>
          </p:nvPr>
        </p:nvSpPr>
        <p:spPr>
          <a:xfrm>
            <a:off x="810492" y="1142999"/>
            <a:ext cx="10422082" cy="5424056"/>
          </a:xfrm>
        </p:spPr>
        <p:txBody>
          <a:bodyPr>
            <a:normAutofit fontScale="77500" lnSpcReduction="20000"/>
          </a:bodyPr>
          <a:lstStyle/>
          <a:p>
            <a:pPr marL="0" indent="0" algn="ctr">
              <a:buNone/>
            </a:pPr>
            <a:endParaRPr lang="es-ES" dirty="0" smtClean="0"/>
          </a:p>
          <a:p>
            <a:pPr marL="0" indent="0" algn="ctr">
              <a:buNone/>
            </a:pPr>
            <a:r>
              <a:rPr lang="es-ES" b="1" dirty="0" smtClean="0"/>
              <a:t>1</a:t>
            </a:r>
            <a:r>
              <a:rPr lang="es-ES" b="1" dirty="0"/>
              <a:t>. Presentación del caso </a:t>
            </a:r>
          </a:p>
          <a:p>
            <a:pPr marL="0" indent="0">
              <a:buNone/>
            </a:pPr>
            <a:r>
              <a:rPr lang="es-ES" dirty="0"/>
              <a:t>La historia clínica es el soporte fundamental para iniciar este paso. Un buen esquema para ello es el propuesto </a:t>
            </a:r>
            <a:r>
              <a:rPr lang="es-ES" dirty="0" smtClean="0"/>
              <a:t>en </a:t>
            </a:r>
            <a:r>
              <a:rPr lang="es-ES" dirty="0"/>
              <a:t>el método casuista de Jonsen, Siegler y </a:t>
            </a:r>
            <a:r>
              <a:rPr lang="es-ES" dirty="0" smtClean="0"/>
              <a:t>Winslade: </a:t>
            </a:r>
            <a:r>
              <a:rPr lang="es-ES" dirty="0"/>
              <a:t>indicaciones médicas, preferencias del paciente, asuntos sobre la calidad de vida y rasgos contextuales (sociales, económicos, culturales, religiosos, etc.) </a:t>
            </a:r>
          </a:p>
          <a:p>
            <a:pPr marL="0" indent="0">
              <a:buNone/>
            </a:pPr>
            <a:endParaRPr lang="es-ES" dirty="0"/>
          </a:p>
          <a:p>
            <a:pPr marL="0" indent="0" algn="ctr">
              <a:buNone/>
            </a:pPr>
            <a:r>
              <a:rPr lang="es-ES" b="1" dirty="0"/>
              <a:t>2. Aclaración de los “hechos” del caso </a:t>
            </a:r>
          </a:p>
          <a:p>
            <a:pPr marL="0" indent="0">
              <a:buNone/>
            </a:pPr>
            <a:r>
              <a:rPr lang="es-ES" dirty="0"/>
              <a:t>Es el momento de hacer preguntas sobre lo que no se ha entendido, </a:t>
            </a:r>
            <a:r>
              <a:rPr lang="es-ES" dirty="0" smtClean="0"/>
              <a:t>lo </a:t>
            </a:r>
            <a:r>
              <a:rPr lang="es-ES" dirty="0"/>
              <a:t>que se ha dicho y lo que no se ha dicho. Es el momento de </a:t>
            </a:r>
            <a:r>
              <a:rPr lang="es-ES" dirty="0" smtClean="0"/>
              <a:t>participar </a:t>
            </a:r>
            <a:r>
              <a:rPr lang="es-ES" dirty="0"/>
              <a:t>y dar las primeras </a:t>
            </a:r>
            <a:r>
              <a:rPr lang="es-ES" dirty="0" smtClean="0"/>
              <a:t>opiniones con la finalidad de </a:t>
            </a:r>
            <a:r>
              <a:rPr lang="es-ES" dirty="0"/>
              <a:t>reducir la incertidumbre hasta lo razonable, pero no a </a:t>
            </a:r>
            <a:r>
              <a:rPr lang="es-ES" dirty="0" smtClean="0"/>
              <a:t>eliminarla, </a:t>
            </a:r>
            <a:r>
              <a:rPr lang="es-ES" dirty="0"/>
              <a:t>porque es imposible. Puede ser útil seguir los criterios de la ética dialógica o discursiva: </a:t>
            </a:r>
            <a:endParaRPr lang="es-ES" dirty="0" smtClean="0"/>
          </a:p>
          <a:p>
            <a:pPr marL="857250" lvl="1" indent="-457200">
              <a:buFont typeface="+mj-lt"/>
              <a:buAutoNum type="arabicPeriod"/>
            </a:pPr>
            <a:r>
              <a:rPr lang="es-ES" dirty="0"/>
              <a:t>N</a:t>
            </a:r>
            <a:r>
              <a:rPr lang="es-ES" dirty="0" smtClean="0"/>
              <a:t>adie </a:t>
            </a:r>
            <a:r>
              <a:rPr lang="es-ES" dirty="0"/>
              <a:t>puede ser excluido de participar ni de exponer su </a:t>
            </a:r>
            <a:r>
              <a:rPr lang="es-ES" dirty="0" smtClean="0"/>
              <a:t>opinión</a:t>
            </a:r>
          </a:p>
          <a:p>
            <a:pPr marL="857250" lvl="1" indent="-457200">
              <a:buFont typeface="+mj-lt"/>
              <a:buAutoNum type="arabicPeriod"/>
            </a:pPr>
            <a:r>
              <a:rPr lang="es-ES" dirty="0" smtClean="0"/>
              <a:t>A todos </a:t>
            </a:r>
            <a:r>
              <a:rPr lang="es-ES" dirty="0"/>
              <a:t>hay que darles las mismas oportunidades para hacer </a:t>
            </a:r>
            <a:r>
              <a:rPr lang="es-ES" dirty="0" smtClean="0"/>
              <a:t>aportaciones</a:t>
            </a:r>
          </a:p>
          <a:p>
            <a:pPr marL="857250" lvl="1" indent="-457200">
              <a:buFont typeface="+mj-lt"/>
              <a:buAutoNum type="arabicPeriod"/>
            </a:pPr>
            <a:r>
              <a:rPr lang="es-ES" dirty="0" smtClean="0"/>
              <a:t>La </a:t>
            </a:r>
            <a:r>
              <a:rPr lang="es-ES" dirty="0"/>
              <a:t>comunicación tiene que estar libre de coacciones. </a:t>
            </a:r>
            <a:endParaRPr lang="es-ES" dirty="0" smtClean="0"/>
          </a:p>
          <a:p>
            <a:pPr marL="0" indent="0">
              <a:buNone/>
            </a:pPr>
            <a:r>
              <a:rPr lang="es-ES" dirty="0" smtClean="0"/>
              <a:t>También </a:t>
            </a:r>
            <a:r>
              <a:rPr lang="es-ES" dirty="0"/>
              <a:t>puede </a:t>
            </a:r>
            <a:r>
              <a:rPr lang="es-ES" dirty="0" smtClean="0"/>
              <a:t>seguirse el procedimiento clínico: </a:t>
            </a:r>
            <a:r>
              <a:rPr lang="es-ES" dirty="0"/>
              <a:t>1º) ¿Qué pasa? (</a:t>
            </a:r>
            <a:r>
              <a:rPr lang="es-ES" u="sng" dirty="0"/>
              <a:t>diagnóstico</a:t>
            </a:r>
            <a:r>
              <a:rPr lang="es-ES" dirty="0" smtClean="0"/>
              <a:t>), </a:t>
            </a:r>
            <a:r>
              <a:rPr lang="es-ES" dirty="0"/>
              <a:t>2º) ¿Cómo va a evolucionar? (</a:t>
            </a:r>
            <a:r>
              <a:rPr lang="es-ES" u="sng" dirty="0"/>
              <a:t>pronóstico</a:t>
            </a:r>
            <a:r>
              <a:rPr lang="es-ES" dirty="0" smtClean="0"/>
              <a:t>), </a:t>
            </a:r>
            <a:r>
              <a:rPr lang="es-ES" dirty="0"/>
              <a:t>y 3º) ¿Qué se puede hacer? (</a:t>
            </a:r>
            <a:r>
              <a:rPr lang="es-ES" u="sng" dirty="0"/>
              <a:t>tratamiento</a:t>
            </a:r>
            <a:r>
              <a:rPr lang="es-ES" dirty="0"/>
              <a:t>). </a:t>
            </a:r>
          </a:p>
        </p:txBody>
      </p:sp>
    </p:spTree>
    <p:extLst>
      <p:ext uri="{BB962C8B-B14F-4D97-AF65-F5344CB8AC3E}">
        <p14:creationId xmlns:p14="http://schemas.microsoft.com/office/powerpoint/2010/main" val="25009903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5" y="172161"/>
            <a:ext cx="9404723" cy="513639"/>
          </a:xfrm>
        </p:spPr>
        <p:txBody>
          <a:bodyPr>
            <a:noAutofit/>
          </a:bodyPr>
          <a:lstStyle/>
          <a:p>
            <a:pPr algn="ctr"/>
            <a:r>
              <a:rPr lang="es-ES" sz="3200" b="1" dirty="0" smtClean="0"/>
              <a:t>2ª) Deliberación sobre los valores</a:t>
            </a:r>
            <a:endParaRPr lang="es-ES" sz="3200" b="1" dirty="0"/>
          </a:p>
        </p:txBody>
      </p:sp>
      <p:sp>
        <p:nvSpPr>
          <p:cNvPr id="3" name="Marcador de contenido 2"/>
          <p:cNvSpPr>
            <a:spLocks noGrp="1"/>
          </p:cNvSpPr>
          <p:nvPr>
            <p:ph idx="1"/>
          </p:nvPr>
        </p:nvSpPr>
        <p:spPr>
          <a:xfrm>
            <a:off x="852056" y="883227"/>
            <a:ext cx="10577944" cy="5611091"/>
          </a:xfrm>
        </p:spPr>
        <p:txBody>
          <a:bodyPr>
            <a:normAutofit fontScale="70000" lnSpcReduction="20000"/>
          </a:bodyPr>
          <a:lstStyle/>
          <a:p>
            <a:pPr marL="0" indent="0" algn="ctr">
              <a:buNone/>
            </a:pPr>
            <a:r>
              <a:rPr lang="es-ES" sz="3200" b="1" dirty="0" smtClean="0"/>
              <a:t>1</a:t>
            </a:r>
            <a:r>
              <a:rPr lang="es-ES" sz="3200" b="1" dirty="0"/>
              <a:t>. Identificación de los problemas morales del caso </a:t>
            </a:r>
          </a:p>
          <a:p>
            <a:pPr marL="0" indent="0">
              <a:buNone/>
            </a:pPr>
            <a:r>
              <a:rPr lang="es-ES" b="1" dirty="0" smtClean="0"/>
              <a:t>Primero</a:t>
            </a:r>
            <a:r>
              <a:rPr lang="es-ES" dirty="0" smtClean="0"/>
              <a:t>: </a:t>
            </a:r>
            <a:r>
              <a:rPr lang="es-ES" u="sng" dirty="0"/>
              <a:t>identificar los problemas</a:t>
            </a:r>
            <a:r>
              <a:rPr lang="es-ES" dirty="0"/>
              <a:t>, es decir, los diversos aspectos, dificultades, dudas o conflictos del caso presentado. </a:t>
            </a:r>
            <a:r>
              <a:rPr lang="es-ES" dirty="0" smtClean="0"/>
              <a:t>Es muy importante </a:t>
            </a:r>
            <a:r>
              <a:rPr lang="es-ES" dirty="0"/>
              <a:t>no </a:t>
            </a:r>
            <a:r>
              <a:rPr lang="es-ES" dirty="0" smtClean="0"/>
              <a:t>reducirlo </a:t>
            </a:r>
            <a:r>
              <a:rPr lang="es-ES" dirty="0"/>
              <a:t>todo a dilemas, porque ese sistema es engañoso, no permite ver el conjunto de “aristas” </a:t>
            </a:r>
            <a:r>
              <a:rPr lang="es-ES" dirty="0" smtClean="0"/>
              <a:t>del caso concreto. </a:t>
            </a:r>
            <a:r>
              <a:rPr lang="es-ES" dirty="0"/>
              <a:t>Y, </a:t>
            </a:r>
            <a:r>
              <a:rPr lang="es-ES" b="1" dirty="0" smtClean="0"/>
              <a:t>segundo</a:t>
            </a:r>
            <a:r>
              <a:rPr lang="es-ES" dirty="0" smtClean="0"/>
              <a:t>: identificar cuál es </a:t>
            </a:r>
            <a:r>
              <a:rPr lang="es-ES" u="sng" dirty="0" smtClean="0"/>
              <a:t>el </a:t>
            </a:r>
            <a:r>
              <a:rPr lang="es-ES" u="sng" dirty="0"/>
              <a:t>problema moral para </a:t>
            </a:r>
            <a:r>
              <a:rPr lang="es-ES" u="sng" dirty="0" smtClean="0"/>
              <a:t>cada uno</a:t>
            </a:r>
            <a:r>
              <a:rPr lang="es-ES" dirty="0" smtClean="0"/>
              <a:t> de los participantes, </a:t>
            </a:r>
            <a:r>
              <a:rPr lang="es-ES" dirty="0"/>
              <a:t>aunque no lo sea para otro. La enumeración por separado permite analizarlos con más claridad y evitar la confusión en el debate posterior. </a:t>
            </a:r>
          </a:p>
          <a:p>
            <a:pPr marL="0" indent="0">
              <a:buNone/>
            </a:pPr>
            <a:endParaRPr lang="es-ES" dirty="0"/>
          </a:p>
          <a:p>
            <a:pPr marL="0" indent="0" algn="ctr">
              <a:buNone/>
            </a:pPr>
            <a:r>
              <a:rPr lang="es-ES" sz="3200" b="1" dirty="0"/>
              <a:t>2. Elección del problema moral fundamental del caso </a:t>
            </a:r>
          </a:p>
          <a:p>
            <a:pPr marL="0" indent="0">
              <a:buNone/>
            </a:pPr>
            <a:r>
              <a:rPr lang="es-ES" dirty="0"/>
              <a:t>Esta elección está justificada porque no es posible aclarar, ni discutir posteriormente, todos los problemas enumerados. Lo mejor es </a:t>
            </a:r>
            <a:r>
              <a:rPr lang="es-ES" u="sng" dirty="0"/>
              <a:t>elegir uno o dos </a:t>
            </a:r>
            <a:r>
              <a:rPr lang="es-ES" dirty="0"/>
              <a:t>fundamentales pero, de todas formas, le corresponde a la persona responsable del caso señalar cuál es el </a:t>
            </a:r>
            <a:r>
              <a:rPr lang="es-ES" u="sng" dirty="0"/>
              <a:t>problema fundamental</a:t>
            </a:r>
            <a:r>
              <a:rPr lang="es-ES" dirty="0"/>
              <a:t>, incluso aunque hubiera otro tipo de razones para elegir un problema diferente. </a:t>
            </a:r>
          </a:p>
          <a:p>
            <a:pPr marL="0" indent="0">
              <a:buNone/>
            </a:pPr>
            <a:endParaRPr lang="es-ES" dirty="0"/>
          </a:p>
          <a:p>
            <a:pPr marL="0" indent="0" algn="ctr">
              <a:buNone/>
            </a:pPr>
            <a:r>
              <a:rPr lang="es-ES" sz="3200" b="1" dirty="0"/>
              <a:t>3. Identificación de los valores en conflicto en ese problema </a:t>
            </a:r>
          </a:p>
          <a:p>
            <a:pPr marL="0" indent="0">
              <a:buNone/>
            </a:pPr>
            <a:r>
              <a:rPr lang="es-ES" dirty="0"/>
              <a:t>Dado que un problema moral es un conflicto de valores, </a:t>
            </a:r>
            <a:r>
              <a:rPr lang="es-ES" dirty="0" smtClean="0"/>
              <a:t>es </a:t>
            </a:r>
            <a:r>
              <a:rPr lang="es-ES" dirty="0"/>
              <a:t>imprescindible </a:t>
            </a:r>
            <a:r>
              <a:rPr lang="es-ES" dirty="0" smtClean="0"/>
              <a:t>1º) </a:t>
            </a:r>
            <a:r>
              <a:rPr lang="es-ES" u="sng" dirty="0" smtClean="0"/>
              <a:t>identificar los </a:t>
            </a:r>
            <a:r>
              <a:rPr lang="es-ES" u="sng" dirty="0"/>
              <a:t>valores </a:t>
            </a:r>
            <a:r>
              <a:rPr lang="es-ES" u="sng" dirty="0" smtClean="0"/>
              <a:t>éticos en </a:t>
            </a:r>
            <a:r>
              <a:rPr lang="es-ES" u="sng" dirty="0"/>
              <a:t>conflicto</a:t>
            </a:r>
            <a:r>
              <a:rPr lang="es-ES" dirty="0"/>
              <a:t> </a:t>
            </a:r>
            <a:r>
              <a:rPr lang="es-ES" dirty="0" smtClean="0"/>
              <a:t>dentro del </a:t>
            </a:r>
            <a:r>
              <a:rPr lang="es-ES" dirty="0"/>
              <a:t>problema fundamental </a:t>
            </a:r>
            <a:r>
              <a:rPr lang="es-ES" dirty="0" smtClean="0"/>
              <a:t>del caso, y 2º) </a:t>
            </a:r>
            <a:r>
              <a:rPr lang="es-ES" u="sng" dirty="0" smtClean="0"/>
              <a:t>elegir el valor o los valores prioritarios</a:t>
            </a:r>
            <a:r>
              <a:rPr lang="es-ES" dirty="0" smtClean="0"/>
              <a:t> del problema fundamental. </a:t>
            </a:r>
            <a:r>
              <a:rPr lang="es-ES" dirty="0"/>
              <a:t>Esto facilitará la corrección de los siguientes </a:t>
            </a:r>
            <a:r>
              <a:rPr lang="es-ES" dirty="0" smtClean="0"/>
              <a:t>pasos. </a:t>
            </a:r>
            <a:r>
              <a:rPr lang="es-ES" dirty="0"/>
              <a:t>Un </a:t>
            </a:r>
            <a:r>
              <a:rPr lang="es-ES" dirty="0" smtClean="0"/>
              <a:t>problema </a:t>
            </a:r>
            <a:r>
              <a:rPr lang="es-ES" dirty="0"/>
              <a:t>mal definido nos puede llevar por derroteros muy distintos y alcanzar resultados indeseados. De ese modo podríamos llegar incluso a perder la esencia del caso. </a:t>
            </a:r>
            <a:r>
              <a:rPr lang="es-ES" b="1" dirty="0" smtClean="0"/>
              <a:t>La </a:t>
            </a:r>
            <a:r>
              <a:rPr lang="es-ES" b="1" dirty="0"/>
              <a:t>bioética es realización de </a:t>
            </a:r>
            <a:r>
              <a:rPr lang="es-ES" b="1" dirty="0" smtClean="0"/>
              <a:t>valores</a:t>
            </a:r>
            <a:r>
              <a:rPr lang="es-ES" dirty="0" smtClean="0"/>
              <a:t>: si </a:t>
            </a:r>
            <a:r>
              <a:rPr lang="es-ES" dirty="0"/>
              <a:t>ahora no </a:t>
            </a:r>
            <a:r>
              <a:rPr lang="es-ES" dirty="0" smtClean="0"/>
              <a:t>identificamos ni elegimos bien esos valores, </a:t>
            </a:r>
            <a:r>
              <a:rPr lang="es-ES" dirty="0"/>
              <a:t>podríamos desenfocar la elección de los mejores cursos de acción, es decir, los deberes que debemos realizar. </a:t>
            </a:r>
          </a:p>
          <a:p>
            <a:pPr marL="0" indent="0">
              <a:buNone/>
            </a:pPr>
            <a:endParaRPr lang="es-ES" dirty="0"/>
          </a:p>
        </p:txBody>
      </p:sp>
    </p:spTree>
    <p:extLst>
      <p:ext uri="{BB962C8B-B14F-4D97-AF65-F5344CB8AC3E}">
        <p14:creationId xmlns:p14="http://schemas.microsoft.com/office/powerpoint/2010/main" val="17337797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34488" y="244898"/>
            <a:ext cx="9404723" cy="555202"/>
          </a:xfrm>
        </p:spPr>
        <p:txBody>
          <a:bodyPr/>
          <a:lstStyle/>
          <a:p>
            <a:pPr algn="ctr"/>
            <a:r>
              <a:rPr lang="es-ES" sz="3200" b="1" smtClean="0"/>
              <a:t>3ª) Deliberación sobre los deberes</a:t>
            </a:r>
            <a:endParaRPr lang="es-ES" sz="3200" b="1" dirty="0"/>
          </a:p>
        </p:txBody>
      </p:sp>
      <p:sp>
        <p:nvSpPr>
          <p:cNvPr id="3" name="Marcador de contenido 2"/>
          <p:cNvSpPr>
            <a:spLocks noGrp="1"/>
          </p:cNvSpPr>
          <p:nvPr>
            <p:ph idx="1"/>
          </p:nvPr>
        </p:nvSpPr>
        <p:spPr>
          <a:xfrm>
            <a:off x="862445" y="904009"/>
            <a:ext cx="10505209" cy="5683827"/>
          </a:xfrm>
        </p:spPr>
        <p:txBody>
          <a:bodyPr>
            <a:normAutofit fontScale="25000" lnSpcReduction="20000"/>
          </a:bodyPr>
          <a:lstStyle/>
          <a:p>
            <a:pPr marL="0" indent="0">
              <a:buNone/>
            </a:pPr>
            <a:endParaRPr lang="es-ES" dirty="0" smtClean="0"/>
          </a:p>
          <a:p>
            <a:pPr marL="0" indent="0" algn="ctr">
              <a:buNone/>
            </a:pPr>
            <a:r>
              <a:rPr lang="es-ES" sz="9600" b="1" dirty="0" smtClean="0"/>
              <a:t>1. Identificación de los cursos extremos de acción </a:t>
            </a:r>
          </a:p>
          <a:p>
            <a:pPr marL="0" indent="0">
              <a:buNone/>
            </a:pPr>
            <a:r>
              <a:rPr lang="es-ES" sz="8000" dirty="0" smtClean="0"/>
              <a:t>Un curso extremo de acción consiste en elegir uno de los valores de un conflicto y eliminar el otro valor por completo. Por eso </a:t>
            </a:r>
            <a:r>
              <a:rPr lang="es-ES" sz="8000" u="sng" dirty="0" smtClean="0"/>
              <a:t>las acciones “extremas” son imprudentes</a:t>
            </a:r>
            <a:r>
              <a:rPr lang="es-ES" sz="8000" dirty="0" smtClean="0"/>
              <a:t>, porque se alejan del término medio y nos encierran en un dilema. Por eso es importante identificar esos cursos extremos de acción, los más imprudentes y, por tanto, aquellos que nunca deberíamos elegir. </a:t>
            </a:r>
          </a:p>
          <a:p>
            <a:pPr marL="0" indent="0" algn="ctr">
              <a:buNone/>
            </a:pPr>
            <a:r>
              <a:rPr lang="es-ES" sz="6400" dirty="0" smtClean="0">
                <a:solidFill>
                  <a:srgbClr val="FFC000"/>
                </a:solidFill>
              </a:rPr>
              <a:t> </a:t>
            </a:r>
          </a:p>
          <a:p>
            <a:pPr marL="0" indent="0" algn="ctr">
              <a:buNone/>
            </a:pPr>
            <a:r>
              <a:rPr lang="es-ES" sz="9600" b="1" dirty="0" smtClean="0"/>
              <a:t>2. Búsqueda de los cursos de acción intermedios </a:t>
            </a:r>
          </a:p>
          <a:p>
            <a:pPr marL="0" indent="0">
              <a:buNone/>
            </a:pPr>
            <a:r>
              <a:rPr lang="es-ES" sz="8000" dirty="0" smtClean="0"/>
              <a:t>Son los que se encuentran entre los extremos y el centro, en el </a:t>
            </a:r>
            <a:r>
              <a:rPr lang="es-ES" sz="8000" b="1" dirty="0" smtClean="0"/>
              <a:t>“justo medio” </a:t>
            </a:r>
            <a:r>
              <a:rPr lang="es-ES" sz="8000" dirty="0" smtClean="0"/>
              <a:t>(Aristóteles) que es fruto de la </a:t>
            </a:r>
            <a:r>
              <a:rPr lang="es-ES" sz="8000" b="1" dirty="0" smtClean="0"/>
              <a:t>“prudencia” </a:t>
            </a:r>
            <a:r>
              <a:rPr lang="es-ES" sz="8000" dirty="0" smtClean="0"/>
              <a:t>en la elección. Esto exige </a:t>
            </a:r>
            <a:r>
              <a:rPr lang="es-ES" sz="8000" u="sng" dirty="0" smtClean="0"/>
              <a:t>alejarse de los extremos</a:t>
            </a:r>
            <a:r>
              <a:rPr lang="es-ES" sz="8000" dirty="0" smtClean="0"/>
              <a:t> y </a:t>
            </a:r>
            <a:r>
              <a:rPr lang="es-ES" sz="8000" u="sng" dirty="0" smtClean="0"/>
              <a:t>elegir las acciones intermedias</a:t>
            </a:r>
            <a:r>
              <a:rPr lang="es-ES" sz="8000" dirty="0" smtClean="0"/>
              <a:t>. Así es como se salva el mayor número de valores y, en particular, aquél o aquellos que se hayan elegido como prioritarios. Y esto también exige evitar el análisis del caso como un </a:t>
            </a:r>
            <a:r>
              <a:rPr lang="es-ES" sz="8000" u="sng" dirty="0" smtClean="0"/>
              <a:t>dilema</a:t>
            </a:r>
            <a:r>
              <a:rPr lang="es-ES" sz="8000" dirty="0" smtClean="0"/>
              <a:t> y pasar a tratarlo como un </a:t>
            </a:r>
            <a:r>
              <a:rPr lang="es-ES" sz="8000" u="sng" dirty="0" smtClean="0"/>
              <a:t>problema</a:t>
            </a:r>
            <a:r>
              <a:rPr lang="es-ES" sz="8000" dirty="0" smtClean="0"/>
              <a:t> donde siempre hay más de dos acciones posibles y, por tanto, varias soluciones intermedias para elegir después el curso óptimo de acción.  </a:t>
            </a:r>
          </a:p>
          <a:p>
            <a:pPr marL="0" indent="0" algn="ctr">
              <a:buNone/>
            </a:pPr>
            <a:endParaRPr lang="es-ES" sz="6400" dirty="0" smtClean="0">
              <a:solidFill>
                <a:srgbClr val="FFC000"/>
              </a:solidFill>
            </a:endParaRPr>
          </a:p>
          <a:p>
            <a:pPr marL="0" indent="0" algn="ctr">
              <a:buNone/>
            </a:pPr>
            <a:r>
              <a:rPr lang="es-ES" sz="9600" b="1" dirty="0" smtClean="0"/>
              <a:t>3. Elección del curso óptimo de acción </a:t>
            </a:r>
          </a:p>
          <a:p>
            <a:pPr marL="0" indent="0">
              <a:buNone/>
            </a:pPr>
            <a:r>
              <a:rPr lang="es-ES" sz="8000" dirty="0" smtClean="0"/>
              <a:t>Es aquel que responde al valor o valores prioritarios del problema fundamental, es el que tiene en cuenta los </a:t>
            </a:r>
            <a:r>
              <a:rPr lang="es-ES" sz="8000" b="1" u="sng" dirty="0" smtClean="0"/>
              <a:t>principios éticos</a:t>
            </a:r>
            <a:r>
              <a:rPr lang="es-ES" sz="8000" dirty="0" smtClean="0"/>
              <a:t>, las </a:t>
            </a:r>
            <a:r>
              <a:rPr lang="es-ES" sz="8000" b="1" u="sng" dirty="0" smtClean="0"/>
              <a:t>circunstancias</a:t>
            </a:r>
            <a:r>
              <a:rPr lang="es-ES" sz="8000" dirty="0" smtClean="0"/>
              <a:t>, las </a:t>
            </a:r>
            <a:r>
              <a:rPr lang="es-ES" sz="8000" b="1" u="sng" dirty="0" smtClean="0"/>
              <a:t>consecuencias</a:t>
            </a:r>
            <a:r>
              <a:rPr lang="es-ES" sz="8000" dirty="0" smtClean="0"/>
              <a:t> </a:t>
            </a:r>
            <a:r>
              <a:rPr lang="es-ES" sz="8000" dirty="0"/>
              <a:t>y el </a:t>
            </a:r>
            <a:r>
              <a:rPr lang="es-ES" sz="8000" b="1" u="sng" dirty="0"/>
              <a:t>sistema de </a:t>
            </a:r>
            <a:r>
              <a:rPr lang="es-ES" sz="8000" b="1" u="sng" dirty="0" smtClean="0"/>
              <a:t>referencia</a:t>
            </a:r>
            <a:r>
              <a:rPr lang="es-ES" sz="8000" dirty="0" smtClean="0"/>
              <a:t> de la decisión. Esta es la acción prudente, “óptima”,</a:t>
            </a:r>
            <a:r>
              <a:rPr lang="es-ES" sz="8000" i="1" dirty="0" smtClean="0"/>
              <a:t> </a:t>
            </a:r>
            <a:r>
              <a:rPr lang="es-ES" sz="8000" dirty="0" smtClean="0"/>
              <a:t>que coincide con la mejor de las acciones intermedias o con una sucesión de ellas. Estamos en el paso de mayor densidad moral de todo el proceso de deliberación, porque debemos justificar razonadamente que estamos eligiendo el acto mejor posible, el más prudente, el más adecuado moralmente al caso que se analiza. </a:t>
            </a:r>
          </a:p>
          <a:p>
            <a:pPr marL="0" indent="0">
              <a:buNone/>
            </a:pPr>
            <a:endParaRPr lang="es-ES" sz="6400" dirty="0"/>
          </a:p>
        </p:txBody>
      </p:sp>
    </p:spTree>
    <p:extLst>
      <p:ext uri="{BB962C8B-B14F-4D97-AF65-F5344CB8AC3E}">
        <p14:creationId xmlns:p14="http://schemas.microsoft.com/office/powerpoint/2010/main" val="25345737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09156" y="203335"/>
            <a:ext cx="10432473" cy="835756"/>
          </a:xfrm>
        </p:spPr>
        <p:txBody>
          <a:bodyPr>
            <a:normAutofit/>
          </a:bodyPr>
          <a:lstStyle/>
          <a:p>
            <a:pPr algn="ctr"/>
            <a:r>
              <a:rPr lang="es-ES" sz="3200" b="1" dirty="0" smtClean="0"/>
              <a:t>4ª) Deliberación sobre las responsabilidades </a:t>
            </a:r>
            <a:r>
              <a:rPr lang="es-ES" sz="3200" b="1" dirty="0" smtClean="0"/>
              <a:t>finales</a:t>
            </a:r>
            <a:br>
              <a:rPr lang="es-ES" sz="3200" b="1" dirty="0" smtClean="0"/>
            </a:br>
            <a:r>
              <a:rPr lang="es-ES" sz="2000" b="1" dirty="0" smtClean="0"/>
              <a:t>Pruebas de consistencia</a:t>
            </a:r>
            <a:endParaRPr lang="es-ES" sz="3200" b="1" dirty="0"/>
          </a:p>
        </p:txBody>
      </p:sp>
      <p:sp>
        <p:nvSpPr>
          <p:cNvPr id="3" name="Marcador de contenido 2"/>
          <p:cNvSpPr>
            <a:spLocks noGrp="1"/>
          </p:cNvSpPr>
          <p:nvPr>
            <p:ph idx="1"/>
          </p:nvPr>
        </p:nvSpPr>
        <p:spPr>
          <a:xfrm>
            <a:off x="716973" y="966355"/>
            <a:ext cx="10484427" cy="5642263"/>
          </a:xfrm>
        </p:spPr>
        <p:txBody>
          <a:bodyPr>
            <a:normAutofit fontScale="25000" lnSpcReduction="20000"/>
          </a:bodyPr>
          <a:lstStyle/>
          <a:p>
            <a:pPr marL="0" indent="0" algn="ctr">
              <a:buNone/>
            </a:pPr>
            <a:endParaRPr lang="es-ES" dirty="0" smtClean="0"/>
          </a:p>
          <a:p>
            <a:pPr marL="0" indent="0" algn="ctr">
              <a:buNone/>
            </a:pPr>
            <a:r>
              <a:rPr lang="es-ES" sz="9600" b="1" dirty="0" smtClean="0"/>
              <a:t>1</a:t>
            </a:r>
            <a:r>
              <a:rPr lang="es-ES" sz="9600" b="1" dirty="0"/>
              <a:t>. Prueba de la legalidad </a:t>
            </a:r>
          </a:p>
          <a:p>
            <a:pPr marL="0" indent="0">
              <a:buNone/>
            </a:pPr>
            <a:r>
              <a:rPr lang="es-ES" sz="8000" dirty="0" smtClean="0"/>
              <a:t>Comprobar </a:t>
            </a:r>
            <a:r>
              <a:rPr lang="es-ES" sz="8000" dirty="0"/>
              <a:t>que la solución propuesta </a:t>
            </a:r>
            <a:r>
              <a:rPr lang="es-ES" sz="8000" dirty="0" smtClean="0"/>
              <a:t>respeta </a:t>
            </a:r>
            <a:r>
              <a:rPr lang="es-ES" sz="8000" dirty="0"/>
              <a:t>la ley vigente sobre la materia. </a:t>
            </a:r>
          </a:p>
          <a:p>
            <a:pPr marL="0" indent="0">
              <a:buNone/>
            </a:pPr>
            <a:endParaRPr lang="es-ES" sz="8000" dirty="0"/>
          </a:p>
          <a:p>
            <a:pPr marL="0" indent="0" algn="ctr">
              <a:buNone/>
            </a:pPr>
            <a:r>
              <a:rPr lang="es-ES" sz="9600" b="1" dirty="0"/>
              <a:t>2. Prueba de la publicidad </a:t>
            </a:r>
          </a:p>
          <a:p>
            <a:pPr marL="0" indent="0">
              <a:buNone/>
            </a:pPr>
            <a:r>
              <a:rPr lang="es-ES" sz="8000" dirty="0" smtClean="0"/>
              <a:t>Estar </a:t>
            </a:r>
            <a:r>
              <a:rPr lang="es-ES" sz="8000" dirty="0"/>
              <a:t>dispuestos a defender públicamente el curso de acción </a:t>
            </a:r>
            <a:r>
              <a:rPr lang="es-ES" sz="8000" dirty="0" smtClean="0"/>
              <a:t>elegido…transparencia. </a:t>
            </a:r>
            <a:endParaRPr lang="es-ES" sz="8000" dirty="0"/>
          </a:p>
          <a:p>
            <a:pPr marL="0" indent="0">
              <a:buNone/>
            </a:pPr>
            <a:endParaRPr lang="es-ES" sz="8000" dirty="0"/>
          </a:p>
          <a:p>
            <a:pPr marL="0" indent="0" algn="ctr">
              <a:buNone/>
            </a:pPr>
            <a:r>
              <a:rPr lang="es-ES" sz="9600" b="1" dirty="0"/>
              <a:t>3. Prueba del tiempo </a:t>
            </a:r>
          </a:p>
          <a:p>
            <a:pPr marL="0" indent="0">
              <a:buNone/>
            </a:pPr>
            <a:r>
              <a:rPr lang="es-ES" sz="8000" dirty="0" smtClean="0"/>
              <a:t>Someter la decisión a </a:t>
            </a:r>
            <a:r>
              <a:rPr lang="es-ES" sz="8000" dirty="0"/>
              <a:t>la hipótesis de si resistiría el paso del tiempo una vez se haya “enfriado” la situación, o lo que es lo mismo, si transcurrido un plazo de tiempo se tomaría la misma decisión. </a:t>
            </a:r>
          </a:p>
          <a:p>
            <a:pPr marL="0" indent="0">
              <a:buNone/>
            </a:pPr>
            <a:endParaRPr lang="es-ES" sz="8000" dirty="0"/>
          </a:p>
          <a:p>
            <a:pPr marL="0" indent="0" algn="ctr">
              <a:buNone/>
            </a:pPr>
            <a:r>
              <a:rPr lang="es-ES" sz="9600" b="1" dirty="0" smtClean="0"/>
              <a:t>Decisión </a:t>
            </a:r>
            <a:r>
              <a:rPr lang="es-ES" sz="9600" b="1" dirty="0"/>
              <a:t>final </a:t>
            </a:r>
          </a:p>
          <a:p>
            <a:pPr marL="0" indent="0">
              <a:buNone/>
            </a:pPr>
            <a:r>
              <a:rPr lang="es-ES" sz="8000" dirty="0" smtClean="0"/>
              <a:t>La toma y asume la </a:t>
            </a:r>
            <a:r>
              <a:rPr lang="es-ES" sz="8000" dirty="0"/>
              <a:t>persona responsable del caso, no </a:t>
            </a:r>
            <a:r>
              <a:rPr lang="es-ES" sz="8000" dirty="0" smtClean="0"/>
              <a:t>el grupo que la asesora, aunque </a:t>
            </a:r>
            <a:r>
              <a:rPr lang="es-ES" sz="8000" dirty="0"/>
              <a:t>pudiera coincidir con </a:t>
            </a:r>
            <a:r>
              <a:rPr lang="es-ES" sz="8000" dirty="0" smtClean="0"/>
              <a:t>ésta. El responsable del caso ocupa una posición importante </a:t>
            </a:r>
            <a:r>
              <a:rPr lang="es-ES" sz="8000" dirty="0"/>
              <a:t>en </a:t>
            </a:r>
            <a:r>
              <a:rPr lang="es-ES" sz="8000" dirty="0" smtClean="0"/>
              <a:t>el </a:t>
            </a:r>
            <a:r>
              <a:rPr lang="es-ES" sz="8000" dirty="0"/>
              <a:t>proceso de </a:t>
            </a:r>
            <a:r>
              <a:rPr lang="es-ES" sz="8000" dirty="0" smtClean="0"/>
              <a:t>deliberación: </a:t>
            </a:r>
            <a:r>
              <a:rPr lang="es-ES" sz="8000" dirty="0"/>
              <a:t>tiene la ocasión de aclarar </a:t>
            </a:r>
            <a:r>
              <a:rPr lang="es-ES" sz="8000" dirty="0" smtClean="0"/>
              <a:t>muchas </a:t>
            </a:r>
            <a:r>
              <a:rPr lang="es-ES" sz="8000" dirty="0"/>
              <a:t>dudas, participar de manera muy activa, y hacerse </a:t>
            </a:r>
            <a:r>
              <a:rPr lang="es-ES" sz="8000" dirty="0" smtClean="0"/>
              <a:t>cargo </a:t>
            </a:r>
            <a:r>
              <a:rPr lang="es-ES" sz="8000" dirty="0"/>
              <a:t>del mejor rendimiento posible de la </a:t>
            </a:r>
            <a:r>
              <a:rPr lang="es-ES" sz="8000" dirty="0" smtClean="0"/>
              <a:t>sesión </a:t>
            </a:r>
            <a:r>
              <a:rPr lang="es-ES" sz="8000" dirty="0"/>
              <a:t>deliberativa. </a:t>
            </a:r>
            <a:r>
              <a:rPr lang="es-ES" sz="8000" dirty="0" smtClean="0"/>
              <a:t> </a:t>
            </a:r>
          </a:p>
          <a:p>
            <a:pPr marL="0" indent="0">
              <a:buNone/>
            </a:pPr>
            <a:r>
              <a:rPr lang="es-ES" sz="8000" b="1" dirty="0" smtClean="0"/>
              <a:t>NOTA</a:t>
            </a:r>
            <a:r>
              <a:rPr lang="es-ES" sz="8000" dirty="0" smtClean="0"/>
              <a:t>: La decisión final no es fruto de un simple consenso, sino de un </a:t>
            </a:r>
            <a:r>
              <a:rPr lang="es-ES" sz="8000" b="1" u="sng" dirty="0" smtClean="0"/>
              <a:t>buen consenso</a:t>
            </a:r>
            <a:r>
              <a:rPr lang="es-ES" sz="8000" dirty="0" smtClean="0"/>
              <a:t>, o sea, fruto de una elección razonada de valores y deberes por su prioridad, primacía o prevalencia.</a:t>
            </a:r>
          </a:p>
        </p:txBody>
      </p:sp>
    </p:spTree>
    <p:extLst>
      <p:ext uri="{BB962C8B-B14F-4D97-AF65-F5344CB8AC3E}">
        <p14:creationId xmlns:p14="http://schemas.microsoft.com/office/powerpoint/2010/main" val="183476065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160</TotalTime>
  <Words>1053</Words>
  <Application>Microsoft Office PowerPoint</Application>
  <PresentationFormat>Panorámica</PresentationFormat>
  <Paragraphs>49</Paragraphs>
  <Slides>5</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5</vt:i4>
      </vt:variant>
    </vt:vector>
  </HeadingPairs>
  <TitlesOfParts>
    <vt:vector size="9" baseType="lpstr">
      <vt:lpstr>Arial</vt:lpstr>
      <vt:lpstr>Calibri</vt:lpstr>
      <vt:lpstr>Calibri Light</vt:lpstr>
      <vt:lpstr>Tema de Office</vt:lpstr>
      <vt:lpstr>LAS FASES DE LA DELIBERACIÓN</vt:lpstr>
      <vt:lpstr>1ª) Deliberación sobre los hechos</vt:lpstr>
      <vt:lpstr>2ª) Deliberación sobre los valores</vt:lpstr>
      <vt:lpstr>3ª) Deliberación sobre los deberes</vt:lpstr>
      <vt:lpstr>4ª) Deliberación sobre las responsabilidades finales Pruebas de consistencia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LAS FASES DE LA DELIBERACIÓN</dc:title>
  <dc:creator>Constantino González Quintana</dc:creator>
  <cp:lastModifiedBy>Constantino González Quintana</cp:lastModifiedBy>
  <cp:revision>24</cp:revision>
  <dcterms:created xsi:type="dcterms:W3CDTF">2014-02-17T17:37:34Z</dcterms:created>
  <dcterms:modified xsi:type="dcterms:W3CDTF">2015-12-01T19:28:12Z</dcterms:modified>
</cp:coreProperties>
</file>