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6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onstantino González Quintana" initials="CGQ" lastIdx="0" clrIdx="0">
    <p:extLst>
      <p:ext uri="{19B8F6BF-5375-455C-9EA6-DF929625EA0E}">
        <p15:presenceInfo xmlns:p15="http://schemas.microsoft.com/office/powerpoint/2012/main" userId="5b229c91b1247558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92" d="100"/>
          <a:sy n="92" d="100"/>
        </p:scale>
        <p:origin x="498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12/1/2015</a:t>
            </a:fld>
            <a:endParaRPr lang="en-US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46900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12/1/2015</a:t>
            </a:fld>
            <a:endParaRPr lang="en-US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33756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12/1/2015</a:t>
            </a:fld>
            <a:endParaRPr lang="en-US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47558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12/1/2015</a:t>
            </a:fld>
            <a:endParaRPr lang="en-US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92662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12/1/2015</a:t>
            </a:fld>
            <a:endParaRPr lang="en-US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15686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12/1/2015</a:t>
            </a:fld>
            <a:endParaRPr lang="en-US" dirty="0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49860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12/1/2015</a:t>
            </a:fld>
            <a:endParaRPr lang="en-US" dirty="0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1551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12/1/2015</a:t>
            </a:fld>
            <a:endParaRPr lang="en-US" dirty="0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59491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12/1/2015</a:t>
            </a:fld>
            <a:endParaRPr lang="en-US" dirty="0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09262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12/1/2015</a:t>
            </a:fld>
            <a:endParaRPr lang="en-US" dirty="0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0011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12/1/2015</a:t>
            </a:fld>
            <a:endParaRPr lang="en-US" dirty="0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4228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12/1/2015</a:t>
            </a:fld>
            <a:endParaRPr lang="en-US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83508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  <p:sldLayoutId id="2147483672" r:id="rId4"/>
    <p:sldLayoutId id="2147483673" r:id="rId5"/>
    <p:sldLayoutId id="2147483674" r:id="rId6"/>
    <p:sldLayoutId id="2147483675" r:id="rId7"/>
    <p:sldLayoutId id="2147483676" r:id="rId8"/>
    <p:sldLayoutId id="2147483677" r:id="rId9"/>
    <p:sldLayoutId id="2147483678" r:id="rId10"/>
    <p:sldLayoutId id="214748367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bioeticadesdeasturias.blogspot.com/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870367" y="1964268"/>
            <a:ext cx="8697190" cy="1246524"/>
          </a:xfrm>
        </p:spPr>
        <p:txBody>
          <a:bodyPr>
            <a:normAutofit/>
          </a:bodyPr>
          <a:lstStyle/>
          <a:p>
            <a:pPr algn="ctr"/>
            <a:r>
              <a:rPr lang="es-ES" sz="4800" dirty="0" smtClean="0"/>
              <a:t>PRINCIPIOS DE LA BIOÉTICA</a:t>
            </a:r>
            <a:endParaRPr lang="es-ES" sz="4800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2518062" y="3896592"/>
            <a:ext cx="7197726" cy="1894608"/>
          </a:xfrm>
        </p:spPr>
        <p:txBody>
          <a:bodyPr/>
          <a:lstStyle/>
          <a:p>
            <a:pPr algn="ctr"/>
            <a:r>
              <a:rPr lang="es-ES" cap="none" dirty="0"/>
              <a:t>C</a:t>
            </a:r>
            <a:r>
              <a:rPr lang="es-ES" cap="none" dirty="0" smtClean="0"/>
              <a:t>onstantino </a:t>
            </a:r>
            <a:r>
              <a:rPr lang="es-ES" cap="none" dirty="0"/>
              <a:t>G</a:t>
            </a:r>
            <a:r>
              <a:rPr lang="es-ES" cap="none" dirty="0" smtClean="0"/>
              <a:t>onzález </a:t>
            </a:r>
            <a:r>
              <a:rPr lang="es-ES" cap="none" dirty="0"/>
              <a:t>Q</a:t>
            </a:r>
            <a:r>
              <a:rPr lang="es-ES" cap="none" dirty="0" smtClean="0"/>
              <a:t>uintana</a:t>
            </a:r>
          </a:p>
          <a:p>
            <a:pPr algn="ctr"/>
            <a:r>
              <a:rPr lang="es-ES" sz="1800" cap="none" dirty="0"/>
              <a:t>O</a:t>
            </a:r>
            <a:r>
              <a:rPr lang="es-ES" sz="1800" cap="none" dirty="0" smtClean="0"/>
              <a:t>viedo</a:t>
            </a:r>
            <a:r>
              <a:rPr lang="es-ES" sz="1800" cap="none" smtClean="0"/>
              <a:t>, </a:t>
            </a:r>
            <a:r>
              <a:rPr lang="es-ES" sz="1800" cap="none" smtClean="0"/>
              <a:t>diciembre </a:t>
            </a:r>
            <a:r>
              <a:rPr lang="es-ES" sz="1800" cap="none" dirty="0" smtClean="0"/>
              <a:t>de 2015</a:t>
            </a:r>
          </a:p>
          <a:p>
            <a:pPr algn="ctr"/>
            <a:endParaRPr lang="es-ES" cap="none" dirty="0" smtClean="0"/>
          </a:p>
          <a:p>
            <a:pPr algn="ctr"/>
            <a:r>
              <a:rPr lang="es-ES" sz="1600" cap="none" dirty="0" smtClean="0">
                <a:hlinkClick r:id="rId2"/>
              </a:rPr>
              <a:t>www.bioeticadesdeasturias.blogspot.com</a:t>
            </a:r>
            <a:endParaRPr lang="es-ES" sz="1600" cap="none" dirty="0" smtClean="0"/>
          </a:p>
          <a:p>
            <a:pPr algn="ctr"/>
            <a:endParaRPr lang="es-ES" cap="none" dirty="0" smtClean="0"/>
          </a:p>
          <a:p>
            <a:pPr algn="ctr"/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406753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85801" y="193960"/>
            <a:ext cx="10131425" cy="502229"/>
          </a:xfrm>
        </p:spPr>
        <p:txBody>
          <a:bodyPr>
            <a:normAutofit fontScale="90000"/>
          </a:bodyPr>
          <a:lstStyle/>
          <a:p>
            <a:pPr algn="ctr"/>
            <a:r>
              <a:rPr lang="es-ES" b="1" cap="none" dirty="0" smtClean="0"/>
              <a:t>Principios de la Bioética Convencional</a:t>
            </a:r>
            <a:endParaRPr lang="es-ES" b="1" cap="none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467592" y="1007918"/>
            <a:ext cx="10702635" cy="5424055"/>
          </a:xfrm>
        </p:spPr>
        <p:txBody>
          <a:bodyPr>
            <a:normAutofit fontScale="25000" lnSpcReduction="20000"/>
          </a:bodyPr>
          <a:lstStyle/>
          <a:p>
            <a:pPr marL="0" indent="0" algn="ctr">
              <a:buNone/>
            </a:pPr>
            <a:endParaRPr lang="es-ES" dirty="0" smtClean="0"/>
          </a:p>
          <a:p>
            <a:pPr marL="0" indent="0" algn="ctr">
              <a:buNone/>
            </a:pPr>
            <a:r>
              <a:rPr lang="es-ES" sz="8000" b="1" dirty="0" smtClean="0"/>
              <a:t>Comisión </a:t>
            </a:r>
            <a:r>
              <a:rPr lang="es-ES" sz="8000" b="1" dirty="0"/>
              <a:t>Nacional USA 1974-1978   -  </a:t>
            </a:r>
            <a:r>
              <a:rPr lang="es-ES" sz="8000" b="1" i="1" dirty="0"/>
              <a:t>Informe Belmont</a:t>
            </a:r>
            <a:r>
              <a:rPr lang="es-ES" sz="8000" b="1" dirty="0"/>
              <a:t>  </a:t>
            </a:r>
            <a:r>
              <a:rPr lang="es-ES" sz="8000" b="1" dirty="0" smtClean="0"/>
              <a:t>1978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s-ES" sz="8000" dirty="0" smtClean="0"/>
              <a:t>Tres </a:t>
            </a:r>
            <a:r>
              <a:rPr lang="es-ES" sz="8000" dirty="0"/>
              <a:t>principios </a:t>
            </a:r>
            <a:r>
              <a:rPr lang="es-ES" sz="8000" dirty="0" smtClean="0"/>
              <a:t>éticos fundamentales</a:t>
            </a:r>
            <a:r>
              <a:rPr lang="es-ES" sz="8000" dirty="0"/>
              <a:t>: respeto a las personas, beneficencia y justicia</a:t>
            </a:r>
            <a:r>
              <a:rPr lang="es-ES" sz="8000" dirty="0" smtClean="0"/>
              <a:t>.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s-ES" sz="8000" dirty="0"/>
              <a:t>El principio de </a:t>
            </a:r>
            <a:r>
              <a:rPr lang="es-ES" sz="8000" b="1" dirty="0"/>
              <a:t>respeto a las personas</a:t>
            </a:r>
            <a:r>
              <a:rPr lang="es-ES" sz="8000" dirty="0">
                <a:solidFill>
                  <a:srgbClr val="002060"/>
                </a:solidFill>
              </a:rPr>
              <a:t> </a:t>
            </a:r>
            <a:r>
              <a:rPr lang="es-ES" sz="8000" dirty="0"/>
              <a:t>se apoya en dos deberes morales básicos</a:t>
            </a:r>
            <a:r>
              <a:rPr lang="es-ES" sz="8000" dirty="0" smtClean="0"/>
              <a:t>:</a:t>
            </a:r>
          </a:p>
          <a:p>
            <a:pPr marL="800100" lvl="1" indent="-342900">
              <a:buFont typeface="+mj-lt"/>
              <a:buAutoNum type="arabicPeriod"/>
            </a:pPr>
            <a:r>
              <a:rPr lang="es-ES" sz="8000" dirty="0"/>
              <a:t>Tratar a las personas como agentes autónomos (reconocer la autonomía ajena) </a:t>
            </a:r>
          </a:p>
          <a:p>
            <a:pPr marL="800100" lvl="1" indent="-342900">
              <a:buFont typeface="+mj-lt"/>
              <a:buAutoNum type="arabicPeriod"/>
            </a:pPr>
            <a:r>
              <a:rPr lang="es-ES" sz="8000" dirty="0"/>
              <a:t>Tutelar los derechos de las personas cuya autonomía esté disminuida o comprometida  (proteger en especial a este último tipo de personas</a:t>
            </a:r>
            <a:r>
              <a:rPr lang="es-ES" sz="8000" dirty="0" smtClean="0"/>
              <a:t>)</a:t>
            </a:r>
            <a:endParaRPr lang="es-ES" sz="8000" dirty="0"/>
          </a:p>
          <a:p>
            <a:pPr>
              <a:buFont typeface="Wingdings" panose="05000000000000000000" pitchFamily="2" charset="2"/>
              <a:buChar char="q"/>
            </a:pPr>
            <a:r>
              <a:rPr lang="es-ES" sz="8000" dirty="0"/>
              <a:t>El principio de </a:t>
            </a:r>
            <a:r>
              <a:rPr lang="es-ES" sz="8000" b="1" dirty="0"/>
              <a:t>beneficencia</a:t>
            </a:r>
            <a:r>
              <a:rPr lang="es-ES" sz="8000" dirty="0">
                <a:solidFill>
                  <a:srgbClr val="FF0000"/>
                </a:solidFill>
              </a:rPr>
              <a:t> </a:t>
            </a:r>
            <a:r>
              <a:rPr lang="es-ES" sz="8000" dirty="0"/>
              <a:t>incluye también la obligación de </a:t>
            </a:r>
            <a:r>
              <a:rPr lang="es-ES" sz="8000" b="1" dirty="0"/>
              <a:t>no hacer el mal </a:t>
            </a:r>
            <a:r>
              <a:rPr lang="es-ES" sz="8000" dirty="0"/>
              <a:t>(no-maleficencia </a:t>
            </a:r>
            <a:r>
              <a:rPr lang="es-ES" sz="8000" dirty="0" smtClean="0"/>
              <a:t>hipocrática</a:t>
            </a:r>
            <a:r>
              <a:rPr lang="es-ES" sz="8000" dirty="0"/>
              <a:t>)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s-ES" sz="8000" dirty="0"/>
              <a:t>El principio de </a:t>
            </a:r>
            <a:r>
              <a:rPr lang="es-ES" sz="8000" b="1" dirty="0"/>
              <a:t>justicia</a:t>
            </a:r>
            <a:r>
              <a:rPr lang="es-ES" sz="8000" dirty="0"/>
              <a:t> se entiende desde la perspectiva de la justicia distributiva</a:t>
            </a:r>
          </a:p>
          <a:p>
            <a:pPr marL="0" indent="0" algn="ctr">
              <a:buNone/>
            </a:pPr>
            <a:endParaRPr lang="en-US" sz="7200" dirty="0" smtClean="0"/>
          </a:p>
          <a:p>
            <a:pPr marL="0" indent="0" algn="ctr">
              <a:buNone/>
            </a:pPr>
            <a:r>
              <a:rPr lang="en-US" sz="8000" b="1" dirty="0" smtClean="0"/>
              <a:t>T. L. Beauchamp - F. Childress: </a:t>
            </a:r>
            <a:r>
              <a:rPr lang="en-US" sz="8000" b="1" i="1" dirty="0" smtClean="0"/>
              <a:t>Principles of Biomedical Ethics </a:t>
            </a:r>
            <a:r>
              <a:rPr lang="en-US" sz="8000" b="1" dirty="0" smtClean="0"/>
              <a:t>(1979)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s-ES" sz="8000" dirty="0" smtClean="0"/>
              <a:t>Primera </a:t>
            </a:r>
            <a:r>
              <a:rPr lang="es-ES" sz="8000" dirty="0"/>
              <a:t>teoría ética que sirve de modelo a toda la bioética </a:t>
            </a:r>
            <a:r>
              <a:rPr lang="es-ES" sz="8000" dirty="0" smtClean="0"/>
              <a:t>posterior.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s-ES" sz="8000" dirty="0" smtClean="0"/>
              <a:t>Confieren </a:t>
            </a:r>
            <a:r>
              <a:rPr lang="es-ES" sz="8000" dirty="0"/>
              <a:t>a las principios del Informe Belmont un lugar central para tratar problemas bioéticos y para fundamentar otras </a:t>
            </a:r>
            <a:r>
              <a:rPr lang="es-ES" sz="8000" dirty="0" smtClean="0"/>
              <a:t>normas </a:t>
            </a:r>
            <a:r>
              <a:rPr lang="es-ES" sz="8000" dirty="0"/>
              <a:t>más </a:t>
            </a:r>
            <a:r>
              <a:rPr lang="es-ES" sz="8000" dirty="0" smtClean="0"/>
              <a:t>específicas.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s-ES" sz="8000" dirty="0" smtClean="0"/>
              <a:t>Proponen cuatro principios: </a:t>
            </a:r>
            <a:r>
              <a:rPr lang="es-ES" sz="8000" u="sng" dirty="0" smtClean="0"/>
              <a:t>autonomía</a:t>
            </a:r>
            <a:r>
              <a:rPr lang="es-ES" sz="8000" dirty="0" smtClean="0"/>
              <a:t>, </a:t>
            </a:r>
            <a:r>
              <a:rPr lang="es-ES" sz="8000" u="sng" dirty="0" smtClean="0"/>
              <a:t>no-maleficencia</a:t>
            </a:r>
            <a:r>
              <a:rPr lang="es-ES" sz="8000" dirty="0" smtClean="0"/>
              <a:t>, </a:t>
            </a:r>
            <a:r>
              <a:rPr lang="es-ES" sz="8000" u="sng" dirty="0" smtClean="0"/>
              <a:t>beneficencia</a:t>
            </a:r>
            <a:r>
              <a:rPr lang="es-ES" sz="8000" dirty="0" smtClean="0"/>
              <a:t> y </a:t>
            </a:r>
            <a:r>
              <a:rPr lang="es-ES" sz="8000" u="sng" dirty="0" smtClean="0"/>
              <a:t>justicia</a:t>
            </a:r>
            <a:r>
              <a:rPr lang="es-ES" sz="8000" dirty="0" smtClean="0"/>
              <a:t>.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s-ES" sz="8000" dirty="0" smtClean="0"/>
              <a:t>Amplían </a:t>
            </a:r>
            <a:r>
              <a:rPr lang="es-ES" sz="8000" dirty="0"/>
              <a:t>el campo de acción de los principios a toda la actividad biomédica</a:t>
            </a:r>
            <a:r>
              <a:rPr lang="es-ES" sz="8000" dirty="0" smtClean="0"/>
              <a:t>.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s-ES" sz="8000" dirty="0" smtClean="0"/>
              <a:t>Son principios </a:t>
            </a:r>
            <a:r>
              <a:rPr lang="es-ES" sz="8000" i="1" dirty="0" smtClean="0"/>
              <a:t>prima facie</a:t>
            </a:r>
            <a:r>
              <a:rPr lang="es-ES" sz="8000" dirty="0" smtClean="0"/>
              <a:t>  y carecen de ordenación, aunque prima la autonomía.</a:t>
            </a:r>
            <a:endParaRPr lang="es-ES" sz="8000" dirty="0"/>
          </a:p>
          <a:p>
            <a:pPr marL="0" indent="0">
              <a:buNone/>
            </a:pPr>
            <a:endParaRPr lang="es-ES" sz="7200" dirty="0"/>
          </a:p>
          <a:p>
            <a:pPr>
              <a:buFont typeface="Wingdings" panose="05000000000000000000" pitchFamily="2" charset="2"/>
              <a:buChar char="q"/>
            </a:pPr>
            <a:endParaRPr lang="es-ES" dirty="0"/>
          </a:p>
          <a:p>
            <a:pPr marL="0" indent="0">
              <a:buNone/>
            </a:pP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144354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85801" y="287481"/>
            <a:ext cx="10131425" cy="668484"/>
          </a:xfrm>
        </p:spPr>
        <p:txBody>
          <a:bodyPr>
            <a:normAutofit/>
          </a:bodyPr>
          <a:lstStyle/>
          <a:p>
            <a:pPr algn="ctr"/>
            <a:r>
              <a:rPr lang="es-ES" sz="3200" b="1" cap="none" dirty="0" smtClean="0"/>
              <a:t>AUTONOMÍA</a:t>
            </a:r>
            <a:endParaRPr lang="es-ES" sz="3200" b="1" cap="none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685801" y="1049483"/>
            <a:ext cx="10848108" cy="5299362"/>
          </a:xfrm>
        </p:spPr>
        <p:txBody>
          <a:bodyPr>
            <a:normAutofit fontScale="85000" lnSpcReduction="20000"/>
          </a:bodyPr>
          <a:lstStyle/>
          <a:p>
            <a:pPr>
              <a:buFont typeface="Wingdings" panose="05000000000000000000" pitchFamily="2" charset="2"/>
              <a:buChar char="q"/>
            </a:pPr>
            <a:r>
              <a:rPr lang="es-ES" dirty="0" smtClean="0"/>
              <a:t>Capacidad de las </a:t>
            </a:r>
            <a:r>
              <a:rPr lang="es-ES" dirty="0"/>
              <a:t>personas para </a:t>
            </a:r>
            <a:r>
              <a:rPr lang="es-ES" dirty="0" smtClean="0"/>
              <a:t>autodeterminarse a actuar por sí mismas. 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s-ES" dirty="0" smtClean="0"/>
              <a:t>Los requisitos de una acción autónoma: </a:t>
            </a:r>
          </a:p>
          <a:p>
            <a:pPr marL="914400" lvl="1" indent="-457200">
              <a:buFont typeface="+mj-lt"/>
              <a:buAutoNum type="arabicPeriod"/>
            </a:pPr>
            <a:r>
              <a:rPr lang="es-ES" u="sng" dirty="0"/>
              <a:t>libertad externa</a:t>
            </a:r>
            <a:r>
              <a:rPr lang="es-ES" dirty="0"/>
              <a:t>: el sujeto debe estar libre de influencias externas que lo controlen como la coacción y/o la manipulación</a:t>
            </a:r>
            <a:r>
              <a:rPr lang="es-ES" dirty="0" smtClean="0"/>
              <a:t>). </a:t>
            </a:r>
            <a:endParaRPr lang="es-ES" dirty="0"/>
          </a:p>
          <a:p>
            <a:pPr marL="914400" lvl="1" indent="-457200">
              <a:buFont typeface="+mj-lt"/>
              <a:buAutoNum type="arabicPeriod"/>
            </a:pPr>
            <a:r>
              <a:rPr lang="es-ES" u="sng" dirty="0"/>
              <a:t>libertad interna</a:t>
            </a:r>
            <a:r>
              <a:rPr lang="es-ES" dirty="0"/>
              <a:t>: el sujeto debe tener capacidad de actuar intencionadamente y de asumir las consecuencias de sus actos (responsabilidad</a:t>
            </a:r>
            <a:r>
              <a:rPr lang="es-ES" dirty="0" smtClean="0"/>
              <a:t>).</a:t>
            </a:r>
          </a:p>
          <a:p>
            <a:pPr marL="914400" lvl="1" indent="-457200">
              <a:buFont typeface="+mj-lt"/>
              <a:buAutoNum type="arabicPeriod"/>
            </a:pPr>
            <a:r>
              <a:rPr lang="es-ES" dirty="0" smtClean="0"/>
              <a:t>Actuar con </a:t>
            </a:r>
            <a:r>
              <a:rPr lang="es-ES" u="sng" dirty="0" smtClean="0"/>
              <a:t>intención</a:t>
            </a:r>
            <a:r>
              <a:rPr lang="es-ES" dirty="0" smtClean="0"/>
              <a:t>, </a:t>
            </a:r>
            <a:r>
              <a:rPr lang="es-ES" u="sng" dirty="0" smtClean="0"/>
              <a:t>comprensión</a:t>
            </a:r>
            <a:r>
              <a:rPr lang="es-ES" dirty="0" smtClean="0"/>
              <a:t>, </a:t>
            </a:r>
            <a:r>
              <a:rPr lang="es-ES" u="sng" dirty="0" smtClean="0"/>
              <a:t>responsabilidad</a:t>
            </a:r>
            <a:r>
              <a:rPr lang="es-ES" dirty="0" smtClean="0"/>
              <a:t> y </a:t>
            </a:r>
            <a:r>
              <a:rPr lang="es-ES" u="sng" dirty="0" smtClean="0"/>
              <a:t>sin coacciones</a:t>
            </a:r>
            <a:r>
              <a:rPr lang="es-ES" dirty="0"/>
              <a:t> </a:t>
            </a:r>
            <a:r>
              <a:rPr lang="es-ES" dirty="0" smtClean="0"/>
              <a:t>&gt; </a:t>
            </a:r>
            <a:r>
              <a:rPr lang="es-ES" b="1" dirty="0" smtClean="0"/>
              <a:t>competencia</a:t>
            </a:r>
            <a:endParaRPr lang="es-ES" b="1" dirty="0"/>
          </a:p>
          <a:p>
            <a:pPr>
              <a:buFont typeface="Wingdings" panose="05000000000000000000" pitchFamily="2" charset="2"/>
              <a:buChar char="q"/>
            </a:pPr>
            <a:r>
              <a:rPr lang="es-ES" dirty="0" smtClean="0"/>
              <a:t>Algunas reglas derivadas:</a:t>
            </a:r>
          </a:p>
          <a:p>
            <a:pPr marL="914400" lvl="1" indent="-457200">
              <a:buFont typeface="+mj-lt"/>
              <a:buAutoNum type="arabicPeriod"/>
            </a:pPr>
            <a:r>
              <a:rPr lang="es-ES" dirty="0" smtClean="0"/>
              <a:t>Respetar la libertad de decisión.</a:t>
            </a:r>
          </a:p>
          <a:p>
            <a:pPr marL="914400" lvl="1" indent="-457200">
              <a:buFont typeface="+mj-lt"/>
              <a:buAutoNum type="arabicPeriod"/>
            </a:pPr>
            <a:r>
              <a:rPr lang="es-ES" dirty="0" smtClean="0"/>
              <a:t>Respetar el sistema de valores y creencias de la persona.</a:t>
            </a:r>
          </a:p>
          <a:p>
            <a:pPr marL="914400" lvl="1" indent="-457200">
              <a:buFont typeface="+mj-lt"/>
              <a:buAutoNum type="arabicPeriod"/>
            </a:pPr>
            <a:r>
              <a:rPr lang="es-ES" dirty="0" smtClean="0"/>
              <a:t>Informar de manera veraz, comprensible y adecuada.</a:t>
            </a:r>
          </a:p>
          <a:p>
            <a:pPr marL="914400" lvl="1" indent="-457200">
              <a:buFont typeface="+mj-lt"/>
              <a:buAutoNum type="arabicPeriod"/>
            </a:pPr>
            <a:r>
              <a:rPr lang="es-ES" dirty="0" smtClean="0"/>
              <a:t>Contar con el consentimiento libre e informado.</a:t>
            </a:r>
          </a:p>
          <a:p>
            <a:pPr marL="914400" lvl="1" indent="-457200">
              <a:buFont typeface="+mj-lt"/>
              <a:buAutoNum type="arabicPeriod"/>
            </a:pPr>
            <a:r>
              <a:rPr lang="es-ES" dirty="0" smtClean="0"/>
              <a:t>Respetar el derecho a rechazar tratamientos médicos.</a:t>
            </a:r>
          </a:p>
          <a:p>
            <a:pPr marL="914400" lvl="1" indent="-457200">
              <a:buFont typeface="+mj-lt"/>
              <a:buAutoNum type="arabicPeriod"/>
            </a:pPr>
            <a:r>
              <a:rPr lang="es-ES" dirty="0" smtClean="0"/>
              <a:t>Respetar la confidencialidad de los datos clínicos.</a:t>
            </a:r>
          </a:p>
          <a:p>
            <a:pPr marL="914400" lvl="1" indent="-457200">
              <a:buFont typeface="+mj-lt"/>
              <a:buAutoNum type="arabicPeriod"/>
            </a:pPr>
            <a:r>
              <a:rPr lang="es-ES" dirty="0" smtClean="0"/>
              <a:t>Respetar las Instrucciones Previas.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s-ES" b="1" dirty="0" smtClean="0"/>
              <a:t>VALORES IMPLICADOS</a:t>
            </a:r>
            <a:r>
              <a:rPr lang="es-ES" dirty="0" smtClean="0"/>
              <a:t>: libertad, verdad, diálogo, comunicación, información, participación en las decisiones, consentimiento informado, secreto…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607343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85801" y="193961"/>
            <a:ext cx="10131425" cy="502229"/>
          </a:xfrm>
        </p:spPr>
        <p:txBody>
          <a:bodyPr>
            <a:noAutofit/>
          </a:bodyPr>
          <a:lstStyle/>
          <a:p>
            <a:pPr algn="ctr"/>
            <a:r>
              <a:rPr lang="es-ES" sz="3200" b="1" dirty="0" smtClean="0"/>
              <a:t>NO-MALEFICENCIA</a:t>
            </a:r>
            <a:endParaRPr lang="es-ES" sz="3200" b="1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685801" y="862445"/>
            <a:ext cx="10733808" cy="5704610"/>
          </a:xfrm>
        </p:spPr>
        <p:txBody>
          <a:bodyPr>
            <a:normAutofit fontScale="40000" lnSpcReduction="20000"/>
          </a:bodyPr>
          <a:lstStyle/>
          <a:p>
            <a:pPr>
              <a:buFont typeface="Wingdings" panose="05000000000000000000" pitchFamily="2" charset="2"/>
              <a:buChar char="q"/>
            </a:pPr>
            <a:endParaRPr lang="es-ES" dirty="0" smtClean="0"/>
          </a:p>
          <a:p>
            <a:pPr>
              <a:buFont typeface="Wingdings" panose="05000000000000000000" pitchFamily="2" charset="2"/>
              <a:buChar char="q"/>
            </a:pPr>
            <a:r>
              <a:rPr lang="es-ES" sz="6000" dirty="0" smtClean="0"/>
              <a:t>Obliga </a:t>
            </a:r>
            <a:r>
              <a:rPr lang="es-ES" sz="6000" dirty="0"/>
              <a:t>a </a:t>
            </a:r>
            <a:r>
              <a:rPr lang="es-ES" sz="6000" b="1" dirty="0"/>
              <a:t>no hacer daño </a:t>
            </a:r>
            <a:r>
              <a:rPr lang="es-ES" sz="6000" dirty="0" smtClean="0"/>
              <a:t>de manera innecesaria o desproporcionada en relación a los beneficios que se </a:t>
            </a:r>
            <a:r>
              <a:rPr lang="es-ES" sz="6000" dirty="0"/>
              <a:t>persiguen &gt; “</a:t>
            </a:r>
            <a:r>
              <a:rPr lang="es-ES" sz="6000" i="1" dirty="0"/>
              <a:t>favorecer o, al menos, no perjudicar</a:t>
            </a:r>
            <a:r>
              <a:rPr lang="es-ES" sz="6000" dirty="0"/>
              <a:t>” &gt; </a:t>
            </a:r>
            <a:r>
              <a:rPr lang="es-ES" sz="6000" dirty="0" smtClean="0"/>
              <a:t>“</a:t>
            </a:r>
            <a:r>
              <a:rPr lang="es-ES" sz="6000" i="1" dirty="0" smtClean="0"/>
              <a:t>primum </a:t>
            </a:r>
            <a:r>
              <a:rPr lang="es-ES" sz="6000" i="1" dirty="0"/>
              <a:t>non </a:t>
            </a:r>
            <a:r>
              <a:rPr lang="es-ES" sz="6000" i="1" dirty="0" smtClean="0"/>
              <a:t>nocere</a:t>
            </a:r>
            <a:r>
              <a:rPr lang="es-ES" sz="6000" dirty="0" smtClean="0"/>
              <a:t>” &gt; los deberes negativos obligan con más fuerza que los positivos.</a:t>
            </a:r>
            <a:endParaRPr lang="es-ES" sz="6000" dirty="0"/>
          </a:p>
          <a:p>
            <a:pPr>
              <a:buFont typeface="Wingdings" panose="05000000000000000000" pitchFamily="2" charset="2"/>
              <a:buChar char="q"/>
            </a:pPr>
            <a:r>
              <a:rPr lang="es-ES" sz="6000" dirty="0" smtClean="0"/>
              <a:t>Algunas reglas derivadas:</a:t>
            </a:r>
            <a:endParaRPr lang="es-ES" sz="6000" dirty="0"/>
          </a:p>
          <a:p>
            <a:pPr marL="800100" lvl="1" indent="-342900">
              <a:spcAft>
                <a:spcPts val="0"/>
              </a:spcAft>
              <a:buFont typeface="+mj-lt"/>
              <a:buAutoNum type="arabicPeriod"/>
            </a:pPr>
            <a:r>
              <a:rPr lang="es-ES" sz="5000" dirty="0" smtClean="0"/>
              <a:t>No quitar la vida ni atentar contra ella.</a:t>
            </a:r>
          </a:p>
          <a:p>
            <a:pPr marL="800100" lvl="1" indent="-342900">
              <a:spcAft>
                <a:spcPts val="0"/>
              </a:spcAft>
              <a:buFont typeface="+mj-lt"/>
              <a:buAutoNum type="arabicPeriod"/>
            </a:pPr>
            <a:r>
              <a:rPr lang="es-ES" sz="5000" dirty="0" smtClean="0"/>
              <a:t>No privar de los bienes de la vida (salud, integridad, intimidad…)</a:t>
            </a:r>
            <a:endParaRPr lang="es-ES" sz="5000" dirty="0"/>
          </a:p>
          <a:p>
            <a:pPr marL="800100" lvl="1" indent="-342900">
              <a:spcAft>
                <a:spcPts val="0"/>
              </a:spcAft>
              <a:buFont typeface="+mj-lt"/>
              <a:buAutoNum type="arabicPeriod"/>
            </a:pPr>
            <a:r>
              <a:rPr lang="es-ES" sz="5000" dirty="0"/>
              <a:t>No causar dolor o sufrimiento.</a:t>
            </a:r>
          </a:p>
          <a:p>
            <a:pPr marL="800100" lvl="1" indent="-342900">
              <a:spcAft>
                <a:spcPts val="0"/>
              </a:spcAft>
              <a:buFont typeface="+mj-lt"/>
              <a:buAutoNum type="arabicPeriod"/>
            </a:pPr>
            <a:r>
              <a:rPr lang="es-ES" sz="5000" dirty="0"/>
              <a:t>No causar discapacidad.</a:t>
            </a:r>
          </a:p>
          <a:p>
            <a:pPr marL="800100" lvl="1" indent="-342900">
              <a:spcAft>
                <a:spcPts val="0"/>
              </a:spcAft>
              <a:buFont typeface="+mj-lt"/>
              <a:buAutoNum type="arabicPeriod"/>
            </a:pPr>
            <a:r>
              <a:rPr lang="es-ES" sz="5000" dirty="0"/>
              <a:t>No </a:t>
            </a:r>
            <a:r>
              <a:rPr lang="es-ES" sz="5000" dirty="0" smtClean="0"/>
              <a:t>ofender la dignidad de las personas ni tratarlas como cosas.</a:t>
            </a:r>
            <a:endParaRPr lang="es-ES" sz="5000" dirty="0"/>
          </a:p>
          <a:p>
            <a:pPr>
              <a:spcAft>
                <a:spcPts val="0"/>
              </a:spcAft>
              <a:buFont typeface="Wingdings" panose="05000000000000000000" pitchFamily="2" charset="2"/>
              <a:buChar char="q"/>
            </a:pPr>
            <a:r>
              <a:rPr lang="es-ES" sz="6000" dirty="0" smtClean="0"/>
              <a:t>Bajo </a:t>
            </a:r>
            <a:r>
              <a:rPr lang="es-ES" sz="6000" dirty="0"/>
              <a:t>él se cobijan dos principios clásicos de la ética </a:t>
            </a:r>
            <a:r>
              <a:rPr lang="es-ES" sz="6000" dirty="0" smtClean="0"/>
              <a:t>médica:</a:t>
            </a:r>
          </a:p>
          <a:p>
            <a:pPr lvl="1"/>
            <a:r>
              <a:rPr lang="es-ES" sz="5000" dirty="0" smtClean="0"/>
              <a:t>Principio de </a:t>
            </a:r>
            <a:r>
              <a:rPr lang="es-ES" sz="5000" u="sng" dirty="0" smtClean="0"/>
              <a:t>proporcionalidad</a:t>
            </a:r>
            <a:r>
              <a:rPr lang="es-ES" sz="5000" dirty="0" smtClean="0"/>
              <a:t>: los daños y riesgos derivados de la actuación médica (efectos secundarios o complicaciones) han de estar compensados por los beneficios obtenidos.</a:t>
            </a:r>
          </a:p>
          <a:p>
            <a:pPr lvl="1"/>
            <a:r>
              <a:rPr lang="es-ES" sz="5000" dirty="0" smtClean="0"/>
              <a:t>Principio del </a:t>
            </a:r>
            <a:r>
              <a:rPr lang="es-ES" sz="5000" u="sng" dirty="0" smtClean="0"/>
              <a:t>doble efecto</a:t>
            </a:r>
            <a:r>
              <a:rPr lang="es-ES" sz="5000" dirty="0" smtClean="0"/>
              <a:t>: es lícito moralmente el acto médico que, teniendo dos efectos (bueno y malo) y no habiendo otro tratamiento alternativo mejor, se realiza buscando siempre el efecto positivo, aunque de manera secundaria o no querida se produzca un efecto negativo.</a:t>
            </a:r>
            <a:endParaRPr lang="es-ES" sz="5000" dirty="0"/>
          </a:p>
          <a:p>
            <a:pPr>
              <a:spcAft>
                <a:spcPts val="0"/>
              </a:spcAft>
              <a:buFont typeface="Wingdings" panose="05000000000000000000" pitchFamily="2" charset="2"/>
              <a:buChar char="q"/>
            </a:pPr>
            <a:r>
              <a:rPr lang="es-ES" sz="6000" b="1" dirty="0" smtClean="0"/>
              <a:t>VALORES IMPLICADOS</a:t>
            </a:r>
            <a:r>
              <a:rPr lang="es-ES" sz="6000" dirty="0" smtClean="0"/>
              <a:t>: seguridad, eficacia y efectividad, calidad científico-técnica, prevención (enfermedad, lesión, dolor, muerte prematura), protección (vida y salud, intimidad y confidencialidad)…</a:t>
            </a:r>
            <a:endParaRPr lang="es-ES" sz="6000" dirty="0"/>
          </a:p>
        </p:txBody>
      </p:sp>
    </p:spTree>
    <p:extLst>
      <p:ext uri="{BB962C8B-B14F-4D97-AF65-F5344CB8AC3E}">
        <p14:creationId xmlns:p14="http://schemas.microsoft.com/office/powerpoint/2010/main" val="524864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85801" y="193961"/>
            <a:ext cx="10131425" cy="554184"/>
          </a:xfrm>
        </p:spPr>
        <p:txBody>
          <a:bodyPr>
            <a:normAutofit/>
          </a:bodyPr>
          <a:lstStyle/>
          <a:p>
            <a:pPr algn="ctr"/>
            <a:r>
              <a:rPr lang="es-ES" sz="3200" b="1" dirty="0" smtClean="0"/>
              <a:t>BENEFICENCIA</a:t>
            </a:r>
            <a:endParaRPr lang="es-ES" sz="3200" b="1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685801" y="841664"/>
            <a:ext cx="10515599" cy="5548745"/>
          </a:xfrm>
        </p:spPr>
        <p:txBody>
          <a:bodyPr>
            <a:normAutofit fontScale="70000" lnSpcReduction="20000"/>
          </a:bodyPr>
          <a:lstStyle/>
          <a:p>
            <a:pPr>
              <a:buFont typeface="Wingdings" panose="05000000000000000000" pitchFamily="2" charset="2"/>
              <a:buChar char="q"/>
            </a:pPr>
            <a:endParaRPr lang="es-ES" dirty="0" smtClean="0"/>
          </a:p>
          <a:p>
            <a:pPr>
              <a:buFont typeface="Wingdings" panose="05000000000000000000" pitchFamily="2" charset="2"/>
              <a:buChar char="q"/>
            </a:pPr>
            <a:r>
              <a:rPr lang="es-ES" sz="3100" dirty="0" smtClean="0"/>
              <a:t>Define </a:t>
            </a:r>
            <a:r>
              <a:rPr lang="es-ES" sz="3100" dirty="0"/>
              <a:t>el sentido ético de la praxis médica desde </a:t>
            </a:r>
            <a:r>
              <a:rPr lang="es-ES" sz="3100" dirty="0" smtClean="0"/>
              <a:t>Hipócrates: “</a:t>
            </a:r>
            <a:r>
              <a:rPr lang="es-ES" sz="3100" i="1" dirty="0" smtClean="0"/>
              <a:t>favorecer o, al menos, no perjudicar</a:t>
            </a:r>
            <a:r>
              <a:rPr lang="es-ES" sz="3100" dirty="0"/>
              <a:t>” (Tratados Hipocráticos, vol. 5, Epidemias, </a:t>
            </a:r>
            <a:r>
              <a:rPr lang="es-ES" sz="3100" dirty="0" smtClean="0"/>
              <a:t>Madrid</a:t>
            </a:r>
            <a:r>
              <a:rPr lang="es-ES" sz="3100" dirty="0"/>
              <a:t>, 1989, 62-63.).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s-ES" sz="3100" dirty="0"/>
              <a:t>Obliga a hacer el bien </a:t>
            </a:r>
            <a:r>
              <a:rPr lang="es-ES" sz="3100" dirty="0" smtClean="0"/>
              <a:t>a la persona enferma, contando </a:t>
            </a:r>
            <a:r>
              <a:rPr lang="es-ES" sz="3100" dirty="0"/>
              <a:t>con su decisión libre e informada (consentimiento</a:t>
            </a:r>
            <a:r>
              <a:rPr lang="es-ES" sz="3100" dirty="0" smtClean="0"/>
              <a:t>), sobre la base de la confianza y el diálogo.</a:t>
            </a:r>
            <a:endParaRPr lang="es-ES" sz="3100" dirty="0"/>
          </a:p>
          <a:p>
            <a:pPr>
              <a:buFont typeface="Wingdings" panose="05000000000000000000" pitchFamily="2" charset="2"/>
              <a:buChar char="q"/>
            </a:pPr>
            <a:r>
              <a:rPr lang="es-ES" sz="3100" dirty="0"/>
              <a:t>Exige </a:t>
            </a:r>
            <a:r>
              <a:rPr lang="es-ES" sz="3100" dirty="0" smtClean="0"/>
              <a:t>realizar </a:t>
            </a:r>
            <a:r>
              <a:rPr lang="es-ES" sz="3100" dirty="0"/>
              <a:t>acciones que producen </a:t>
            </a:r>
            <a:r>
              <a:rPr lang="es-ES" sz="3100" dirty="0" smtClean="0"/>
              <a:t>suficientes beneficios para </a:t>
            </a:r>
            <a:r>
              <a:rPr lang="es-ES" sz="3100" dirty="0"/>
              <a:t>contrapesar los daños o cargas </a:t>
            </a:r>
            <a:r>
              <a:rPr lang="es-ES" sz="3100" dirty="0" smtClean="0"/>
              <a:t>derivados de </a:t>
            </a:r>
            <a:r>
              <a:rPr lang="es-ES" sz="3100" dirty="0"/>
              <a:t>la intervención </a:t>
            </a:r>
            <a:r>
              <a:rPr lang="es-ES" sz="3100" dirty="0" smtClean="0"/>
              <a:t>sanitaria…lo contrario es </a:t>
            </a:r>
            <a:r>
              <a:rPr lang="es-ES" sz="3100" u="sng" dirty="0" smtClean="0"/>
              <a:t>negligencia</a:t>
            </a:r>
            <a:r>
              <a:rPr lang="es-ES" sz="3100" dirty="0" smtClean="0"/>
              <a:t>.</a:t>
            </a:r>
            <a:endParaRPr lang="es-ES" sz="3100" dirty="0"/>
          </a:p>
          <a:p>
            <a:pPr>
              <a:buFont typeface="Wingdings" panose="05000000000000000000" pitchFamily="2" charset="2"/>
              <a:buChar char="q"/>
            </a:pPr>
            <a:r>
              <a:rPr lang="es-ES" sz="3100" dirty="0"/>
              <a:t>Algunas </a:t>
            </a:r>
            <a:r>
              <a:rPr lang="es-ES" sz="3100" dirty="0" smtClean="0"/>
              <a:t>reglas derivadas:</a:t>
            </a:r>
          </a:p>
          <a:p>
            <a:pPr marL="800100" lvl="1" indent="-342900">
              <a:spcAft>
                <a:spcPts val="0"/>
              </a:spcAft>
              <a:buFont typeface="+mj-lt"/>
              <a:buAutoNum type="arabicPeriod"/>
            </a:pPr>
            <a:r>
              <a:rPr lang="es-ES" sz="2600" dirty="0"/>
              <a:t>Proteger y defender los derechos </a:t>
            </a:r>
            <a:r>
              <a:rPr lang="es-ES" sz="2600" dirty="0" smtClean="0"/>
              <a:t>de la persona enferma.</a:t>
            </a:r>
          </a:p>
          <a:p>
            <a:pPr marL="800100" lvl="1" indent="-342900">
              <a:spcAft>
                <a:spcPts val="0"/>
              </a:spcAft>
              <a:buFont typeface="+mj-lt"/>
              <a:buAutoNum type="arabicPeriod"/>
            </a:pPr>
            <a:r>
              <a:rPr lang="es-ES" sz="2600" dirty="0" smtClean="0"/>
              <a:t>Optimizar los beneficios y minimizar los riesgos.</a:t>
            </a:r>
            <a:endParaRPr lang="es-ES" sz="2600" dirty="0"/>
          </a:p>
          <a:p>
            <a:pPr marL="800100" lvl="1" indent="-342900">
              <a:spcAft>
                <a:spcPts val="0"/>
              </a:spcAft>
              <a:buFont typeface="+mj-lt"/>
              <a:buAutoNum type="arabicPeriod"/>
            </a:pPr>
            <a:r>
              <a:rPr lang="es-ES" sz="2600" dirty="0"/>
              <a:t>Eliminar las condiciones/situaciones que pudieran dañar a otros.</a:t>
            </a:r>
          </a:p>
          <a:p>
            <a:pPr marL="800100" lvl="1" indent="-342900">
              <a:spcAft>
                <a:spcPts val="0"/>
              </a:spcAft>
              <a:buFont typeface="+mj-lt"/>
              <a:buAutoNum type="arabicPeriod"/>
            </a:pPr>
            <a:r>
              <a:rPr lang="es-ES" sz="2600" dirty="0" smtClean="0"/>
              <a:t>Prevenir </a:t>
            </a:r>
            <a:r>
              <a:rPr lang="es-ES" sz="2600" dirty="0"/>
              <a:t>los daños que podrían afectar a terceras personas.</a:t>
            </a:r>
          </a:p>
          <a:p>
            <a:pPr marL="800100" lvl="1" indent="-342900">
              <a:spcAft>
                <a:spcPts val="0"/>
              </a:spcAft>
              <a:buFont typeface="+mj-lt"/>
              <a:buAutoNum type="arabicPeriod"/>
            </a:pPr>
            <a:r>
              <a:rPr lang="es-ES" sz="2600" dirty="0" smtClean="0"/>
              <a:t>Ayudar </a:t>
            </a:r>
            <a:r>
              <a:rPr lang="es-ES" sz="2600" dirty="0"/>
              <a:t>a las personas con </a:t>
            </a:r>
            <a:r>
              <a:rPr lang="es-ES" sz="2600" dirty="0" smtClean="0"/>
              <a:t>discapacidades </a:t>
            </a:r>
            <a:r>
              <a:rPr lang="es-ES" sz="2600" dirty="0"/>
              <a:t>o deficiencias.</a:t>
            </a:r>
          </a:p>
          <a:p>
            <a:pPr marL="800100" lvl="1" indent="-342900">
              <a:spcAft>
                <a:spcPts val="0"/>
              </a:spcAft>
              <a:buFont typeface="+mj-lt"/>
              <a:buAutoNum type="arabicPeriod"/>
            </a:pPr>
            <a:r>
              <a:rPr lang="es-ES" sz="2600" dirty="0"/>
              <a:t>Rescatar a las personas que están en peligro</a:t>
            </a:r>
            <a:r>
              <a:rPr lang="es-ES" sz="2600" dirty="0" smtClean="0"/>
              <a:t>.</a:t>
            </a:r>
            <a:endParaRPr lang="es-ES" sz="2600" dirty="0"/>
          </a:p>
          <a:p>
            <a:pPr marL="0" indent="0">
              <a:buNone/>
            </a:pPr>
            <a:endParaRPr lang="es-ES" dirty="0" smtClean="0"/>
          </a:p>
          <a:p>
            <a:pPr>
              <a:buFont typeface="Wingdings" panose="05000000000000000000" pitchFamily="2" charset="2"/>
              <a:buChar char="q"/>
            </a:pPr>
            <a:r>
              <a:rPr lang="es-ES" b="1" dirty="0" smtClean="0"/>
              <a:t>VALORES IMPLICADOS</a:t>
            </a:r>
            <a:r>
              <a:rPr lang="es-ES" dirty="0" smtClean="0"/>
              <a:t>: promoción integral de la salud, atención personalizada, curar y cuidar,  relacionalidad, hospitalidad (acogida, receptividad, reciprocidad…), comunicación, empatía…confianza.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080071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85801" y="162789"/>
            <a:ext cx="10131425" cy="616530"/>
          </a:xfrm>
        </p:spPr>
        <p:txBody>
          <a:bodyPr>
            <a:normAutofit/>
          </a:bodyPr>
          <a:lstStyle/>
          <a:p>
            <a:pPr algn="ctr"/>
            <a:r>
              <a:rPr lang="es-ES" sz="3200" b="1" dirty="0" smtClean="0"/>
              <a:t>JUSTICIA</a:t>
            </a:r>
            <a:endParaRPr lang="es-ES" sz="3200" b="1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92282" y="893617"/>
            <a:ext cx="11191009" cy="5579919"/>
          </a:xfrm>
        </p:spPr>
        <p:txBody>
          <a:bodyPr>
            <a:normAutofit fontScale="25000" lnSpcReduction="20000"/>
          </a:bodyPr>
          <a:lstStyle/>
          <a:p>
            <a:pPr>
              <a:buFont typeface="Wingdings" panose="05000000000000000000" pitchFamily="2" charset="2"/>
              <a:buChar char="q"/>
            </a:pPr>
            <a:endParaRPr lang="es-ES" dirty="0" smtClean="0"/>
          </a:p>
          <a:p>
            <a:pPr>
              <a:buFont typeface="Wingdings" panose="05000000000000000000" pitchFamily="2" charset="2"/>
              <a:buChar char="q"/>
            </a:pPr>
            <a:r>
              <a:rPr lang="es-ES" sz="9600" dirty="0" smtClean="0"/>
              <a:t>Aristóteles: “</a:t>
            </a:r>
            <a:r>
              <a:rPr lang="es-ES" sz="9600" i="1" dirty="0" smtClean="0"/>
              <a:t>Es la virtud perfecta…la única que hace lo que conviene a otro</a:t>
            </a:r>
            <a:r>
              <a:rPr lang="es-ES" sz="9600" dirty="0" smtClean="0"/>
              <a:t>”. </a:t>
            </a:r>
            <a:endParaRPr lang="es-ES" sz="9600" dirty="0"/>
          </a:p>
          <a:p>
            <a:pPr>
              <a:buFont typeface="Wingdings" panose="05000000000000000000" pitchFamily="2" charset="2"/>
              <a:buChar char="q"/>
            </a:pPr>
            <a:r>
              <a:rPr lang="es-ES" sz="9600" dirty="0" smtClean="0"/>
              <a:t>Ulpiano (s. III d.C.): la justicia consiste en “</a:t>
            </a:r>
            <a:r>
              <a:rPr lang="es-ES" sz="9600" i="1" dirty="0" smtClean="0"/>
              <a:t>la firme voluntad de dar </a:t>
            </a:r>
            <a:r>
              <a:rPr lang="es-ES" sz="9600" i="1" dirty="0"/>
              <a:t>a cada uno lo suyo</a:t>
            </a:r>
            <a:r>
              <a:rPr lang="es-ES" sz="9600" dirty="0" smtClean="0"/>
              <a:t>”.</a:t>
            </a:r>
            <a:endParaRPr lang="es-ES" sz="9600" dirty="0"/>
          </a:p>
          <a:p>
            <a:pPr>
              <a:buFont typeface="Wingdings" panose="05000000000000000000" pitchFamily="2" charset="2"/>
              <a:buChar char="q"/>
            </a:pPr>
            <a:r>
              <a:rPr lang="es-ES" sz="9600" dirty="0" smtClean="0"/>
              <a:t>R. Dworkin (1931-2013): “</a:t>
            </a:r>
            <a:r>
              <a:rPr lang="es-ES" sz="9600" i="1" dirty="0" smtClean="0"/>
              <a:t>todos los seres humanos merecen igual consideración y respeto</a:t>
            </a:r>
            <a:r>
              <a:rPr lang="es-ES" sz="9600" dirty="0" smtClean="0"/>
              <a:t>”.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s-ES" sz="9600" dirty="0" smtClean="0"/>
              <a:t>La posición argumentativa de J. Rawls (1921-2002):</a:t>
            </a:r>
          </a:p>
          <a:p>
            <a:pPr marL="800100" lvl="1" indent="-342900">
              <a:spcAft>
                <a:spcPts val="0"/>
              </a:spcAft>
              <a:buFont typeface="+mj-lt"/>
              <a:buAutoNum type="arabicPeriod"/>
            </a:pPr>
            <a:r>
              <a:rPr lang="es-ES" sz="7200" dirty="0" smtClean="0"/>
              <a:t>La igualdad de oportunidades y de acceso a los recursos es anterior a cualquier diferencia (status, riqueza, posición social, sexo, raza, religión, capacidad…) &gt; </a:t>
            </a:r>
            <a:r>
              <a:rPr lang="es-ES" sz="7200" u="sng" dirty="0" smtClean="0"/>
              <a:t>principio de la igualdad de oportunidades</a:t>
            </a:r>
            <a:r>
              <a:rPr lang="es-ES" sz="7200" dirty="0" smtClean="0"/>
              <a:t>. </a:t>
            </a:r>
          </a:p>
          <a:p>
            <a:pPr marL="800100" lvl="1" indent="-342900">
              <a:spcAft>
                <a:spcPts val="0"/>
              </a:spcAft>
              <a:buFont typeface="+mj-lt"/>
              <a:buAutoNum type="arabicPeriod"/>
            </a:pPr>
            <a:r>
              <a:rPr lang="es-ES" sz="7200" dirty="0" smtClean="0"/>
              <a:t>La distribución desigual de los bienes es justa y equitativa sólo cuando produce beneficios  para las situaciones más desiguales, o sea, para las personas menos favorecidas</a:t>
            </a:r>
            <a:r>
              <a:rPr lang="es-ES" sz="7200" dirty="0"/>
              <a:t> </a:t>
            </a:r>
            <a:r>
              <a:rPr lang="es-ES" sz="7200" dirty="0" smtClean="0"/>
              <a:t>&gt; </a:t>
            </a:r>
            <a:r>
              <a:rPr lang="es-ES" sz="7200" u="sng" dirty="0" smtClean="0"/>
              <a:t>principio de la diferencia</a:t>
            </a:r>
            <a:r>
              <a:rPr lang="es-ES" sz="7200" dirty="0" smtClean="0"/>
              <a:t>.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s-ES" sz="9600" dirty="0" smtClean="0"/>
              <a:t>Algunas reglas derivadas:</a:t>
            </a:r>
          </a:p>
          <a:p>
            <a:pPr lvl="1"/>
            <a:r>
              <a:rPr lang="es-ES" sz="7200" dirty="0" smtClean="0"/>
              <a:t>No practicar ninguna clase de discriminación.</a:t>
            </a:r>
          </a:p>
          <a:p>
            <a:pPr lvl="1"/>
            <a:r>
              <a:rPr lang="es-ES" sz="7200" dirty="0" smtClean="0"/>
              <a:t>Ayudar más donde mayor sea la </a:t>
            </a:r>
            <a:r>
              <a:rPr lang="es-ES" sz="7200" u="sng" dirty="0" smtClean="0"/>
              <a:t>necesidad</a:t>
            </a:r>
            <a:r>
              <a:rPr lang="es-ES" sz="7200" dirty="0" smtClean="0"/>
              <a:t>: gastar más donde más se necesite…gastar menos donde menos se necesite &gt; </a:t>
            </a:r>
            <a:r>
              <a:rPr lang="es-ES" sz="7200" u="sng" dirty="0" smtClean="0"/>
              <a:t>racionamiento</a:t>
            </a:r>
            <a:r>
              <a:rPr lang="es-ES" sz="7200" dirty="0" smtClean="0"/>
              <a:t>.</a:t>
            </a:r>
          </a:p>
          <a:p>
            <a:pPr lvl="1"/>
            <a:r>
              <a:rPr lang="es-ES" sz="7200" dirty="0" smtClean="0"/>
              <a:t>Tratar de manera diferente y beneficiosa a quienes estén en situaciones de desigualdad: los desfavorecidos.</a:t>
            </a:r>
          </a:p>
          <a:p>
            <a:pPr marL="0" indent="0">
              <a:buNone/>
            </a:pPr>
            <a:endParaRPr lang="es-ES" b="1" dirty="0" smtClean="0"/>
          </a:p>
          <a:p>
            <a:pPr>
              <a:buFont typeface="Wingdings" panose="05000000000000000000" pitchFamily="2" charset="2"/>
              <a:buChar char="q"/>
            </a:pPr>
            <a:r>
              <a:rPr lang="es-ES" sz="9600" b="1" dirty="0" smtClean="0"/>
              <a:t>VALORES IMPLICADOS</a:t>
            </a:r>
            <a:r>
              <a:rPr lang="es-ES" sz="9600" dirty="0" smtClean="0"/>
              <a:t>: igualdad de oportunidades, equidad </a:t>
            </a:r>
            <a:r>
              <a:rPr lang="es-ES" sz="9600" dirty="0"/>
              <a:t>(cultural y </a:t>
            </a:r>
            <a:r>
              <a:rPr lang="es-ES" sz="9600" dirty="0" smtClean="0"/>
              <a:t>racial, distribución de recursos</a:t>
            </a:r>
            <a:r>
              <a:rPr lang="es-ES" sz="9600" dirty="0"/>
              <a:t>, intergeneracional, de </a:t>
            </a:r>
            <a:r>
              <a:rPr lang="es-ES" sz="9600" dirty="0" smtClean="0"/>
              <a:t>género…), no discriminación, atención preferente a la vulnerabilidad, </a:t>
            </a:r>
            <a:r>
              <a:rPr lang="es-ES" sz="9600" dirty="0"/>
              <a:t>eficiencia, transparencia</a:t>
            </a:r>
            <a:r>
              <a:rPr lang="es-ES" sz="9600" dirty="0" smtClean="0"/>
              <a:t>, responsabilidad social corporativa…</a:t>
            </a:r>
            <a:endParaRPr lang="es-ES" sz="9600" dirty="0"/>
          </a:p>
        </p:txBody>
      </p:sp>
    </p:spTree>
    <p:extLst>
      <p:ext uri="{BB962C8B-B14F-4D97-AF65-F5344CB8AC3E}">
        <p14:creationId xmlns:p14="http://schemas.microsoft.com/office/powerpoint/2010/main" val="293751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85801" y="131615"/>
            <a:ext cx="10131425" cy="865912"/>
          </a:xfrm>
        </p:spPr>
        <p:txBody>
          <a:bodyPr>
            <a:normAutofit fontScale="90000"/>
          </a:bodyPr>
          <a:lstStyle/>
          <a:p>
            <a:pPr algn="ctr"/>
            <a:r>
              <a:rPr lang="es-ES" sz="3600" b="1" dirty="0" smtClean="0"/>
              <a:t/>
            </a:r>
            <a:br>
              <a:rPr lang="es-ES" sz="3600" b="1" dirty="0" smtClean="0"/>
            </a:br>
            <a:r>
              <a:rPr lang="es-ES" sz="3600" b="1" dirty="0" smtClean="0"/>
              <a:t>SISTEMA DE REFERENCIA MORAL </a:t>
            </a:r>
            <a:r>
              <a:rPr lang="es-ES" sz="3600" b="1" dirty="0"/>
              <a:t/>
            </a:r>
            <a:br>
              <a:rPr lang="es-ES" sz="3600" b="1" dirty="0"/>
            </a:br>
            <a:r>
              <a:rPr lang="es-ES" sz="2200" b="1" dirty="0" smtClean="0"/>
              <a:t>El </a:t>
            </a:r>
            <a:r>
              <a:rPr lang="es-ES" sz="2200" b="1" dirty="0"/>
              <a:t>marco del “deber ser” moral: la “obligación fundamental” </a:t>
            </a:r>
            <a:br>
              <a:rPr lang="es-ES" sz="2200" b="1" dirty="0"/>
            </a:br>
            <a:r>
              <a:rPr lang="es-ES" sz="3600" b="1" dirty="0" smtClean="0"/>
              <a:t/>
            </a:r>
            <a:br>
              <a:rPr lang="es-ES" sz="3600" b="1" dirty="0" smtClean="0"/>
            </a:br>
            <a:endParaRPr lang="es-ES" sz="2000" b="1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436418" y="997527"/>
            <a:ext cx="11107881" cy="5351318"/>
          </a:xfrm>
        </p:spPr>
        <p:txBody>
          <a:bodyPr>
            <a:normAutofit fontScale="85000" lnSpcReduction="10000"/>
          </a:bodyPr>
          <a:lstStyle/>
          <a:p>
            <a:pPr marL="457200" lvl="1" indent="0">
              <a:buNone/>
            </a:pPr>
            <a:endParaRPr lang="es-ES" dirty="0"/>
          </a:p>
          <a:p>
            <a:pPr marL="800100" lvl="1" indent="-342900">
              <a:spcAft>
                <a:spcPts val="0"/>
              </a:spcAft>
              <a:buFont typeface="+mj-lt"/>
              <a:buAutoNum type="arabicPeriod"/>
            </a:pPr>
            <a:r>
              <a:rPr lang="es-ES" sz="3300" u="sng" dirty="0" smtClean="0"/>
              <a:t>Premisa ontológica</a:t>
            </a:r>
            <a:r>
              <a:rPr lang="es-ES" sz="3300" dirty="0" smtClean="0"/>
              <a:t>: el ser humano es persona y, en cuanto tal, tiene dignidad y no precio…tiene valor en sí mismo, es fin en sí mismo.</a:t>
            </a:r>
          </a:p>
          <a:p>
            <a:pPr marL="800100" lvl="1" indent="-342900">
              <a:spcAft>
                <a:spcPts val="0"/>
              </a:spcAft>
              <a:buFont typeface="+mj-lt"/>
              <a:buAutoNum type="arabicPeriod"/>
            </a:pPr>
            <a:r>
              <a:rPr lang="es-ES" sz="3300" u="sng" dirty="0" smtClean="0"/>
              <a:t>Premisa antropológica</a:t>
            </a:r>
            <a:r>
              <a:rPr lang="es-ES" sz="3300" dirty="0" smtClean="0"/>
              <a:t>: relación médico-enfermo &gt; ética &gt; encuentro, hospitalidad, diálogo, confianza, responsabilidad por el otro…persona: “</a:t>
            </a:r>
            <a:r>
              <a:rPr lang="es-ES" sz="3300" i="1" dirty="0" smtClean="0"/>
              <a:t>heme aquí, respondiendo de todo y de todos…dar a manos llenas</a:t>
            </a:r>
            <a:r>
              <a:rPr lang="es-ES" sz="3300" dirty="0" smtClean="0"/>
              <a:t>”</a:t>
            </a:r>
          </a:p>
          <a:p>
            <a:pPr marL="800100" lvl="1" indent="-342900">
              <a:spcAft>
                <a:spcPts val="0"/>
              </a:spcAft>
              <a:buFont typeface="+mj-lt"/>
              <a:buAutoNum type="arabicPeriod"/>
            </a:pPr>
            <a:r>
              <a:rPr lang="es-ES" sz="3300" u="sng" dirty="0" smtClean="0"/>
              <a:t>Principio ético universal</a:t>
            </a:r>
            <a:r>
              <a:rPr lang="es-ES" sz="3300" dirty="0" smtClean="0"/>
              <a:t>: </a:t>
            </a:r>
            <a:r>
              <a:rPr lang="es-ES" sz="3300" dirty="0"/>
              <a:t>“haz el bien y evita el mal</a:t>
            </a:r>
            <a:r>
              <a:rPr lang="es-ES" sz="3300" dirty="0" smtClean="0"/>
              <a:t>”.</a:t>
            </a:r>
          </a:p>
          <a:p>
            <a:pPr marL="800100" lvl="1" indent="-342900">
              <a:spcAft>
                <a:spcPts val="0"/>
              </a:spcAft>
              <a:buFont typeface="+mj-lt"/>
              <a:buAutoNum type="arabicPeriod"/>
            </a:pPr>
            <a:r>
              <a:rPr lang="es-ES" sz="3300" u="sng" dirty="0" smtClean="0"/>
              <a:t>Máximas Morales</a:t>
            </a:r>
            <a:r>
              <a:rPr lang="es-ES" sz="3300" dirty="0" smtClean="0"/>
              <a:t>: 1ª) Actúa según aquella máxima que puedas querer que se convierta, al </a:t>
            </a:r>
            <a:r>
              <a:rPr lang="es-ES" sz="3300" dirty="0"/>
              <a:t>mismo tiempo, </a:t>
            </a:r>
            <a:r>
              <a:rPr lang="es-ES" sz="3300" dirty="0" smtClean="0"/>
              <a:t>en ley universal…Y 2ª) trata a cada persona siempre como un fin y nunca como un medio.</a:t>
            </a:r>
          </a:p>
          <a:p>
            <a:pPr marL="800100" lvl="1" indent="-342900">
              <a:spcAft>
                <a:spcPts val="0"/>
              </a:spcAft>
              <a:buFont typeface="+mj-lt"/>
              <a:buAutoNum type="arabicPeriod"/>
            </a:pPr>
            <a:r>
              <a:rPr lang="es-ES" sz="3300" u="sng" dirty="0" smtClean="0"/>
              <a:t>Principio de justicia universal</a:t>
            </a:r>
            <a:r>
              <a:rPr lang="es-ES" sz="3300" dirty="0" smtClean="0"/>
              <a:t>: Trata a todos </a:t>
            </a:r>
            <a:r>
              <a:rPr lang="es-ES" sz="3300" dirty="0"/>
              <a:t>los seres humanos </a:t>
            </a:r>
            <a:r>
              <a:rPr lang="es-ES" sz="3300" dirty="0" smtClean="0"/>
              <a:t>con igual </a:t>
            </a:r>
            <a:r>
              <a:rPr lang="es-ES" sz="3300" dirty="0"/>
              <a:t>consideración y </a:t>
            </a:r>
            <a:r>
              <a:rPr lang="es-ES" sz="3300" dirty="0" smtClean="0"/>
              <a:t>respeto: tienen dignidad y valor en sí mismos. </a:t>
            </a:r>
          </a:p>
          <a:p>
            <a:pPr marL="800100" lvl="1" indent="-342900">
              <a:spcAft>
                <a:spcPts val="0"/>
              </a:spcAft>
              <a:buFont typeface="+mj-lt"/>
              <a:buAutoNum type="arabicPeriod"/>
            </a:pPr>
            <a:r>
              <a:rPr lang="es-ES" sz="3300" u="sng" dirty="0" smtClean="0"/>
              <a:t>Regla </a:t>
            </a:r>
            <a:r>
              <a:rPr lang="es-ES" sz="3300" u="sng" dirty="0"/>
              <a:t>de Oro</a:t>
            </a:r>
            <a:r>
              <a:rPr lang="es-ES" sz="3300" dirty="0"/>
              <a:t>: </a:t>
            </a:r>
            <a:r>
              <a:rPr lang="es-ES" sz="3300" dirty="0" smtClean="0"/>
              <a:t>“</a:t>
            </a:r>
            <a:r>
              <a:rPr lang="es-ES" sz="3300" i="1" dirty="0" smtClean="0"/>
              <a:t>Actúa </a:t>
            </a:r>
            <a:r>
              <a:rPr lang="es-ES" sz="3300" i="1" dirty="0"/>
              <a:t>con los demás como quieras que ellos actúen </a:t>
            </a:r>
            <a:r>
              <a:rPr lang="es-ES" sz="3300" i="1" dirty="0" smtClean="0"/>
              <a:t>contigo…no hagas a los demás lo que no quieras que hagan contigo</a:t>
            </a:r>
            <a:r>
              <a:rPr lang="es-ES" sz="3300" dirty="0" smtClean="0"/>
              <a:t>”. </a:t>
            </a:r>
            <a:endParaRPr lang="es-ES" sz="3300" dirty="0"/>
          </a:p>
          <a:p>
            <a:pPr marL="0" indent="0">
              <a:spcAft>
                <a:spcPts val="0"/>
              </a:spcAft>
              <a:buNone/>
            </a:pPr>
            <a:endParaRPr lang="es-ES" sz="2900" dirty="0" smtClean="0"/>
          </a:p>
        </p:txBody>
      </p:sp>
    </p:spTree>
    <p:extLst>
      <p:ext uri="{BB962C8B-B14F-4D97-AF65-F5344CB8AC3E}">
        <p14:creationId xmlns:p14="http://schemas.microsoft.com/office/powerpoint/2010/main" val="687474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634</TotalTime>
  <Words>1168</Words>
  <Application>Microsoft Office PowerPoint</Application>
  <PresentationFormat>Panorámica</PresentationFormat>
  <Paragraphs>86</Paragraphs>
  <Slides>7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Wingdings</vt:lpstr>
      <vt:lpstr>Tema de Office</vt:lpstr>
      <vt:lpstr>PRINCIPIOS DE LA BIOÉTICA</vt:lpstr>
      <vt:lpstr>Principios de la Bioética Convencional</vt:lpstr>
      <vt:lpstr>AUTONOMÍA</vt:lpstr>
      <vt:lpstr>NO-MALEFICENCIA</vt:lpstr>
      <vt:lpstr>BENEFICENCIA</vt:lpstr>
      <vt:lpstr>JUSTICIA</vt:lpstr>
      <vt:lpstr> SISTEMA DE REFERENCIA MORAL  El marco del “deber ser” moral: la “obligación fundamental”  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PRINCIPIOS DE LA BIOÉTICA</dc:title>
  <dc:creator>Constantino González Quintana</dc:creator>
  <cp:lastModifiedBy>Constantino González Quintana</cp:lastModifiedBy>
  <cp:revision>52</cp:revision>
  <dcterms:created xsi:type="dcterms:W3CDTF">2014-02-13T18:58:17Z</dcterms:created>
  <dcterms:modified xsi:type="dcterms:W3CDTF">2015-12-01T18:59:46Z</dcterms:modified>
</cp:coreProperties>
</file>