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3" r:id="rId1"/>
  </p:sldMasterIdLst>
  <p:sldIdLst>
    <p:sldId id="257" r:id="rId2"/>
    <p:sldId id="263" r:id="rId3"/>
    <p:sldId id="264" r:id="rId4"/>
    <p:sldId id="265" r:id="rId5"/>
    <p:sldId id="266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870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291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041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189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035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50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344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966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090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3181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21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143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ioeticadesdeasturias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19397" y="3915834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es-ES" sz="1800" cap="none" dirty="0"/>
              <a:t>C</a:t>
            </a:r>
            <a:r>
              <a:rPr lang="es-ES" sz="1800" cap="none" dirty="0" smtClean="0"/>
              <a:t>onstantino </a:t>
            </a:r>
            <a:r>
              <a:rPr lang="es-ES" sz="1800" cap="none" dirty="0"/>
              <a:t>G</a:t>
            </a:r>
            <a:r>
              <a:rPr lang="es-ES" sz="1800" cap="none" dirty="0" smtClean="0"/>
              <a:t>onzález </a:t>
            </a:r>
            <a:r>
              <a:rPr lang="es-ES" sz="1800" cap="none" dirty="0"/>
              <a:t>Q</a:t>
            </a:r>
            <a:r>
              <a:rPr lang="es-ES" sz="1800" cap="none" dirty="0" smtClean="0"/>
              <a:t>uintana</a:t>
            </a:r>
            <a:br>
              <a:rPr lang="es-ES" sz="1800" cap="none" dirty="0" smtClean="0"/>
            </a:br>
            <a:r>
              <a:rPr lang="es-ES" sz="1400" cap="none" dirty="0" smtClean="0"/>
              <a:t>Oviedo</a:t>
            </a:r>
            <a:r>
              <a:rPr lang="es-ES" sz="1400" cap="none" smtClean="0"/>
              <a:t>, </a:t>
            </a:r>
            <a:r>
              <a:rPr lang="es-ES" sz="1400" cap="none" smtClean="0"/>
              <a:t>diciembre </a:t>
            </a:r>
            <a:r>
              <a:rPr lang="es-ES" sz="1400" cap="none" dirty="0" smtClean="0"/>
              <a:t>de 2015</a:t>
            </a:r>
            <a:r>
              <a:rPr lang="es-ES" sz="1400" dirty="0" smtClean="0"/>
              <a:t/>
            </a:r>
            <a:br>
              <a:rPr lang="es-ES" sz="1400" dirty="0" smtClean="0"/>
            </a:br>
            <a:r>
              <a:rPr lang="es-ES" sz="1400" dirty="0" smtClean="0"/>
              <a:t/>
            </a:r>
            <a:br>
              <a:rPr lang="es-ES" sz="1400" dirty="0" smtClean="0"/>
            </a:br>
            <a:r>
              <a:rPr lang="es-ES" sz="1400" cap="none" dirty="0" smtClean="0">
                <a:hlinkClick r:id="rId2"/>
              </a:rPr>
              <a:t>www.bioeticadesdeasturias.com</a:t>
            </a:r>
            <a:r>
              <a:rPr lang="es-ES" sz="1400" cap="none" dirty="0" smtClean="0"/>
              <a:t/>
            </a:r>
            <a:br>
              <a:rPr lang="es-ES" sz="1400" cap="none" dirty="0" smtClean="0"/>
            </a:br>
            <a:endParaRPr lang="es-ES" sz="1800" cap="none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84212" y="2026235"/>
            <a:ext cx="10402888" cy="1672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ES" sz="3200" b="1" dirty="0" smtClean="0"/>
              <a:t>LA BIOÉTICA: BIENES,VALORES, DEBERES Y VIRTUDES</a:t>
            </a:r>
            <a:endParaRPr lang="es-ES" sz="3200" b="1" dirty="0"/>
          </a:p>
        </p:txBody>
      </p:sp>
    </p:spTree>
    <p:extLst>
      <p:ext uri="{BB962C8B-B14F-4D97-AF65-F5344CB8AC3E}">
        <p14:creationId xmlns:p14="http://schemas.microsoft.com/office/powerpoint/2010/main" val="153250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623455"/>
          </a:xfrm>
        </p:spPr>
        <p:txBody>
          <a:bodyPr>
            <a:normAutofit fontScale="90000"/>
          </a:bodyPr>
          <a:lstStyle/>
          <a:p>
            <a:pPr algn="ctr"/>
            <a:r>
              <a:rPr lang="es-ES" sz="2800" dirty="0" smtClean="0"/>
              <a:t/>
            </a:r>
            <a:br>
              <a:rPr lang="es-ES" sz="2800" dirty="0" smtClean="0"/>
            </a:br>
            <a:r>
              <a:rPr lang="es-ES" sz="2800" dirty="0" smtClean="0"/>
              <a:t/>
            </a:r>
            <a:br>
              <a:rPr lang="es-ES" sz="2800" dirty="0" smtClean="0"/>
            </a:br>
            <a:r>
              <a:rPr lang="es-ES" sz="4000" b="1" dirty="0" smtClean="0"/>
              <a:t>1</a:t>
            </a:r>
            <a:r>
              <a:rPr lang="es-ES" sz="4000" b="1" dirty="0"/>
              <a:t>. La bioética como consecución de bienes</a:t>
            </a:r>
            <a:r>
              <a:rPr lang="es-ES" sz="4000" dirty="0"/>
              <a:t/>
            </a:r>
            <a:br>
              <a:rPr lang="es-ES" sz="4000" dirty="0"/>
            </a:br>
            <a:endParaRPr lang="es-ES" sz="40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779318"/>
            <a:ext cx="10515600" cy="5579918"/>
          </a:xfrm>
        </p:spPr>
        <p:txBody>
          <a:bodyPr>
            <a:normAutofit fontScale="32500" lnSpcReduction="20000"/>
          </a:bodyPr>
          <a:lstStyle/>
          <a:p>
            <a:r>
              <a:rPr lang="es-ES" sz="7400" dirty="0" smtClean="0"/>
              <a:t>Entendemos </a:t>
            </a:r>
            <a:r>
              <a:rPr lang="es-ES" sz="7400" dirty="0"/>
              <a:t>por práctica «</a:t>
            </a:r>
            <a:r>
              <a:rPr lang="es-ES" sz="7400" i="1" dirty="0"/>
              <a:t>cualquier forma coherente y compleja de actividad humana cooperativa, establecida socialmente, mediante la que se realizan los </a:t>
            </a:r>
            <a:r>
              <a:rPr lang="es-ES" sz="7400" b="1" i="1" dirty="0"/>
              <a:t>bienes inherentes</a:t>
            </a:r>
            <a:r>
              <a:rPr lang="es-ES" sz="7400" i="1" dirty="0"/>
              <a:t> a la misma</a:t>
            </a:r>
            <a:r>
              <a:rPr lang="es-ES" sz="7400" dirty="0"/>
              <a:t>...» (A. McIntyre, Tras la virtud, </a:t>
            </a:r>
            <a:r>
              <a:rPr lang="es-ES" sz="7400" dirty="0" smtClean="0"/>
              <a:t>1987)</a:t>
            </a:r>
          </a:p>
          <a:p>
            <a:r>
              <a:rPr lang="es-ES" sz="7400" dirty="0" smtClean="0"/>
              <a:t>Los </a:t>
            </a:r>
            <a:r>
              <a:rPr lang="es-ES" sz="7400" dirty="0"/>
              <a:t>bienes inherentes o internos son las metas o </a:t>
            </a:r>
            <a:r>
              <a:rPr lang="es-ES" sz="7400" b="1" dirty="0"/>
              <a:t>fines</a:t>
            </a:r>
            <a:r>
              <a:rPr lang="es-ES" sz="7400" dirty="0"/>
              <a:t> que conforman la identidad profesional </a:t>
            </a:r>
            <a:r>
              <a:rPr lang="es-ES" sz="7400" dirty="0" smtClean="0"/>
              <a:t>y la legitimidad social de la práctica sanitara. </a:t>
            </a:r>
            <a:endParaRPr lang="es-ES" sz="7400" dirty="0"/>
          </a:p>
          <a:p>
            <a:r>
              <a:rPr lang="es-ES" sz="7400" dirty="0" smtClean="0"/>
              <a:t>La </a:t>
            </a:r>
            <a:r>
              <a:rPr lang="es-ES" sz="7400" dirty="0"/>
              <a:t>práctica sanitaria se dedica a </a:t>
            </a:r>
            <a:r>
              <a:rPr lang="es-ES" sz="7400" b="1" dirty="0"/>
              <a:t>sanar</a:t>
            </a:r>
            <a:r>
              <a:rPr lang="es-ES" sz="7400" dirty="0"/>
              <a:t> y a </a:t>
            </a:r>
            <a:r>
              <a:rPr lang="es-ES" sz="7400" b="1" dirty="0"/>
              <a:t>cuidar</a:t>
            </a:r>
            <a:r>
              <a:rPr lang="es-ES" sz="7400" dirty="0"/>
              <a:t> dos </a:t>
            </a:r>
            <a:r>
              <a:rPr lang="es-ES" sz="7400" dirty="0" smtClean="0"/>
              <a:t>bienes: </a:t>
            </a:r>
            <a:r>
              <a:rPr lang="es-ES" sz="7400" dirty="0"/>
              <a:t>la </a:t>
            </a:r>
            <a:r>
              <a:rPr lang="es-ES" sz="7400" b="1" dirty="0"/>
              <a:t>vida</a:t>
            </a:r>
            <a:r>
              <a:rPr lang="es-ES" sz="7400" dirty="0"/>
              <a:t> y la </a:t>
            </a:r>
            <a:r>
              <a:rPr lang="es-ES" sz="7400" b="1" dirty="0" smtClean="0"/>
              <a:t>salud </a:t>
            </a:r>
            <a:r>
              <a:rPr lang="es-ES" sz="7400" dirty="0" smtClean="0"/>
              <a:t>(bienes intrínsecos) con una serie de recursos (bienes instrumentales).</a:t>
            </a:r>
            <a:endParaRPr lang="es-ES" sz="7400" dirty="0"/>
          </a:p>
          <a:p>
            <a:r>
              <a:rPr lang="es-ES" sz="7400" dirty="0"/>
              <a:t>Sanar y cuidar es hacer el </a:t>
            </a:r>
            <a:r>
              <a:rPr lang="es-ES" sz="7400" dirty="0" smtClean="0"/>
              <a:t>bien - perjudicar </a:t>
            </a:r>
            <a:r>
              <a:rPr lang="es-ES" sz="7400" dirty="0"/>
              <a:t>o dañar es hacer el </a:t>
            </a:r>
            <a:r>
              <a:rPr lang="es-ES" sz="7400" dirty="0" smtClean="0"/>
              <a:t>mal &gt; la práctica sanitaria es </a:t>
            </a:r>
            <a:r>
              <a:rPr lang="es-ES" sz="7400" b="1" dirty="0" smtClean="0"/>
              <a:t>ética </a:t>
            </a:r>
            <a:r>
              <a:rPr lang="es-ES" sz="7400" b="1" dirty="0"/>
              <a:t>en sí </a:t>
            </a:r>
            <a:r>
              <a:rPr lang="es-ES" sz="7400" dirty="0" smtClean="0"/>
              <a:t>misma &gt; forma </a:t>
            </a:r>
            <a:r>
              <a:rPr lang="es-ES" sz="7400" dirty="0"/>
              <a:t>parte de la identidad profesional sanitaria</a:t>
            </a:r>
            <a:r>
              <a:rPr lang="es-ES" sz="7400" dirty="0" smtClean="0"/>
              <a:t>.  </a:t>
            </a:r>
            <a:endParaRPr lang="es-ES" sz="7400" dirty="0"/>
          </a:p>
          <a:p>
            <a:r>
              <a:rPr lang="es-ES" sz="7400" dirty="0" smtClean="0"/>
              <a:t>Los </a:t>
            </a:r>
            <a:r>
              <a:rPr lang="es-ES" sz="7400" dirty="0"/>
              <a:t>fines-bienes internos </a:t>
            </a:r>
            <a:r>
              <a:rPr lang="es-ES" sz="7400" b="1" dirty="0"/>
              <a:t>hoy</a:t>
            </a:r>
            <a:r>
              <a:rPr lang="es-ES" sz="7400" dirty="0"/>
              <a:t>: </a:t>
            </a:r>
            <a:r>
              <a:rPr lang="es-ES" sz="5500" dirty="0"/>
              <a:t>(“Los fines de la medicina”, </a:t>
            </a:r>
            <a:r>
              <a:rPr lang="es-ES" sz="5500" i="1" dirty="0"/>
              <a:t>Hastings Center Report</a:t>
            </a:r>
            <a:r>
              <a:rPr lang="es-ES" sz="5500" dirty="0"/>
              <a:t>, 1996</a:t>
            </a:r>
            <a:r>
              <a:rPr lang="es-ES" sz="5500" dirty="0" smtClean="0"/>
              <a:t>)</a:t>
            </a:r>
          </a:p>
          <a:p>
            <a:pPr marL="1657350" lvl="2" indent="-742950">
              <a:buFont typeface="+mj-lt"/>
              <a:buAutoNum type="arabicPeriod"/>
            </a:pPr>
            <a:r>
              <a:rPr lang="es-ES" sz="4900" dirty="0"/>
              <a:t>P</a:t>
            </a:r>
            <a:r>
              <a:rPr lang="es-ES" sz="4900" dirty="0" smtClean="0"/>
              <a:t>revenir </a:t>
            </a:r>
            <a:r>
              <a:rPr lang="es-ES" sz="4900" dirty="0"/>
              <a:t>la enfermedad, </a:t>
            </a:r>
            <a:endParaRPr lang="es-ES" sz="4900" dirty="0" smtClean="0"/>
          </a:p>
          <a:p>
            <a:pPr marL="1657350" lvl="2" indent="-742950">
              <a:buFont typeface="+mj-lt"/>
              <a:buAutoNum type="arabicPeriod"/>
            </a:pPr>
            <a:r>
              <a:rPr lang="es-ES" sz="4900" dirty="0"/>
              <a:t>P</a:t>
            </a:r>
            <a:r>
              <a:rPr lang="es-ES" sz="4900" dirty="0" smtClean="0"/>
              <a:t>romover </a:t>
            </a:r>
            <a:r>
              <a:rPr lang="es-ES" sz="4900" dirty="0"/>
              <a:t>y mantener la salud, </a:t>
            </a:r>
            <a:endParaRPr lang="es-ES" sz="4900" dirty="0" smtClean="0"/>
          </a:p>
          <a:p>
            <a:pPr marL="1657350" lvl="2" indent="-742950">
              <a:buFont typeface="+mj-lt"/>
              <a:buAutoNum type="arabicPeriod"/>
            </a:pPr>
            <a:r>
              <a:rPr lang="es-ES" sz="4900" dirty="0"/>
              <a:t>A</a:t>
            </a:r>
            <a:r>
              <a:rPr lang="es-ES" sz="4900" dirty="0" smtClean="0"/>
              <a:t>liviar </a:t>
            </a:r>
            <a:r>
              <a:rPr lang="es-ES" sz="4900" dirty="0"/>
              <a:t>el dolor y el sufrimiento de la enfermedad, </a:t>
            </a:r>
            <a:endParaRPr lang="es-ES" sz="4900" dirty="0" smtClean="0"/>
          </a:p>
          <a:p>
            <a:pPr marL="1657350" lvl="2" indent="-742950">
              <a:buFont typeface="+mj-lt"/>
              <a:buAutoNum type="arabicPeriod"/>
            </a:pPr>
            <a:r>
              <a:rPr lang="es-ES" sz="4900" dirty="0" smtClean="0"/>
              <a:t>Asistir </a:t>
            </a:r>
            <a:r>
              <a:rPr lang="es-ES" sz="4900" dirty="0"/>
              <a:t>y curar a los que se pueden curar, </a:t>
            </a:r>
            <a:endParaRPr lang="es-ES" sz="4900" dirty="0" smtClean="0"/>
          </a:p>
          <a:p>
            <a:pPr marL="1657350" lvl="2" indent="-742950">
              <a:buFont typeface="+mj-lt"/>
              <a:buAutoNum type="arabicPeriod"/>
            </a:pPr>
            <a:r>
              <a:rPr lang="es-ES" sz="4900" dirty="0"/>
              <a:t>C</a:t>
            </a:r>
            <a:r>
              <a:rPr lang="es-ES" sz="4900" dirty="0" smtClean="0"/>
              <a:t>uidar </a:t>
            </a:r>
            <a:r>
              <a:rPr lang="es-ES" sz="4900" dirty="0"/>
              <a:t>a los que no tienen curación, </a:t>
            </a:r>
            <a:endParaRPr lang="es-ES" sz="4900" dirty="0" smtClean="0"/>
          </a:p>
          <a:p>
            <a:pPr marL="1657350" lvl="2" indent="-742950">
              <a:buFont typeface="+mj-lt"/>
              <a:buAutoNum type="arabicPeriod"/>
            </a:pPr>
            <a:r>
              <a:rPr lang="es-ES" sz="4900" dirty="0"/>
              <a:t>E</a:t>
            </a:r>
            <a:r>
              <a:rPr lang="es-ES" sz="4900" dirty="0" smtClean="0"/>
              <a:t>vitar </a:t>
            </a:r>
            <a:r>
              <a:rPr lang="es-ES" sz="4900" dirty="0"/>
              <a:t>la muerte prematura, </a:t>
            </a:r>
            <a:endParaRPr lang="es-ES" sz="4900" dirty="0" smtClean="0"/>
          </a:p>
          <a:p>
            <a:pPr marL="1657350" lvl="2" indent="-742950">
              <a:buFont typeface="+mj-lt"/>
              <a:buAutoNum type="arabicPeriod"/>
            </a:pPr>
            <a:r>
              <a:rPr lang="es-ES" sz="4900" dirty="0" smtClean="0"/>
              <a:t>Ayudar </a:t>
            </a:r>
            <a:r>
              <a:rPr lang="es-ES" sz="4900" dirty="0"/>
              <a:t>a morir en paz. </a:t>
            </a:r>
          </a:p>
          <a:p>
            <a:r>
              <a:rPr lang="es-ES" sz="7400" dirty="0" smtClean="0"/>
              <a:t>Esa es la </a:t>
            </a:r>
            <a:r>
              <a:rPr lang="es-ES" sz="7400" b="1" dirty="0" smtClean="0"/>
              <a:t>razón de ser </a:t>
            </a:r>
            <a:r>
              <a:rPr lang="es-ES" sz="7400" dirty="0" smtClean="0"/>
              <a:t>de las profesiones sanitarias y </a:t>
            </a:r>
            <a:r>
              <a:rPr lang="es-ES" sz="7400" b="1" dirty="0" smtClean="0"/>
              <a:t>de la bioética</a:t>
            </a:r>
            <a:r>
              <a:rPr lang="es-ES" sz="7400" dirty="0" smtClean="0"/>
              <a:t>.</a:t>
            </a:r>
            <a:endParaRPr lang="es-ES" sz="7400" dirty="0"/>
          </a:p>
          <a:p>
            <a:pPr marL="0" indent="0">
              <a:buNone/>
            </a:pPr>
            <a:endParaRPr lang="es-ES" sz="7400" dirty="0"/>
          </a:p>
        </p:txBody>
      </p:sp>
    </p:spTree>
    <p:extLst>
      <p:ext uri="{BB962C8B-B14F-4D97-AF65-F5344CB8AC3E}">
        <p14:creationId xmlns:p14="http://schemas.microsoft.com/office/powerpoint/2010/main" val="316580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166254"/>
            <a:ext cx="10515600" cy="613063"/>
          </a:xfrm>
        </p:spPr>
        <p:txBody>
          <a:bodyPr>
            <a:normAutofit/>
          </a:bodyPr>
          <a:lstStyle/>
          <a:p>
            <a:pPr algn="ctr"/>
            <a:r>
              <a:rPr lang="es-ES" sz="3600" b="1" dirty="0" smtClean="0"/>
              <a:t>2. La bioética como realización de valores</a:t>
            </a:r>
            <a:endParaRPr lang="es-ES" sz="36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199" y="935182"/>
            <a:ext cx="10820401" cy="5579917"/>
          </a:xfrm>
        </p:spPr>
        <p:txBody>
          <a:bodyPr>
            <a:noAutofit/>
          </a:bodyPr>
          <a:lstStyle/>
          <a:p>
            <a:r>
              <a:rPr lang="es-ES" sz="2400" dirty="0" smtClean="0"/>
              <a:t>Nadie </a:t>
            </a:r>
            <a:r>
              <a:rPr lang="es-ES" sz="2400" dirty="0"/>
              <a:t>puede vivir sin valores. Las personas orientamos la vida por </a:t>
            </a:r>
            <a:r>
              <a:rPr lang="es-ES" sz="2400" dirty="0" smtClean="0"/>
              <a:t>ellos.</a:t>
            </a:r>
          </a:p>
          <a:p>
            <a:r>
              <a:rPr lang="es-ES" sz="2400" dirty="0" smtClean="0"/>
              <a:t>Son </a:t>
            </a:r>
            <a:r>
              <a:rPr lang="es-ES" sz="2400" dirty="0"/>
              <a:t>cualidades atribuidas a las cosas, a los seres vivos y a los seres humanos, pero sólo las </a:t>
            </a:r>
            <a:r>
              <a:rPr lang="es-ES" sz="2400" dirty="0" smtClean="0"/>
              <a:t>personas </a:t>
            </a:r>
            <a:r>
              <a:rPr lang="es-ES" sz="2400" dirty="0"/>
              <a:t>los pueden </a:t>
            </a:r>
            <a:r>
              <a:rPr lang="es-ES" sz="2400" b="1" dirty="0"/>
              <a:t>interiorizar</a:t>
            </a:r>
            <a:r>
              <a:rPr lang="es-ES" sz="2400" dirty="0"/>
              <a:t>, hacer suyos. </a:t>
            </a:r>
          </a:p>
          <a:p>
            <a:r>
              <a:rPr lang="es-ES" sz="2400" dirty="0" smtClean="0"/>
              <a:t>Todos </a:t>
            </a:r>
            <a:r>
              <a:rPr lang="es-ES" sz="2400" dirty="0"/>
              <a:t>hacemos juicios de valor que se distribuyen por grupos: estéticos (bello-feo), lógicos (verdadero-falso), económicos (caro-barato), éticos (bueno-malo)... </a:t>
            </a:r>
          </a:p>
          <a:p>
            <a:r>
              <a:rPr lang="es-ES" sz="2400" dirty="0" smtClean="0"/>
              <a:t>Los </a:t>
            </a:r>
            <a:r>
              <a:rPr lang="es-ES" sz="2400" dirty="0"/>
              <a:t>valores éticos afectan a </a:t>
            </a:r>
            <a:r>
              <a:rPr lang="es-ES" sz="2400" b="1" dirty="0"/>
              <a:t>toda la persona </a:t>
            </a:r>
            <a:r>
              <a:rPr lang="es-ES" sz="2400" dirty="0"/>
              <a:t>y, en particular, a su conciencia.</a:t>
            </a:r>
          </a:p>
          <a:p>
            <a:r>
              <a:rPr lang="es-ES" sz="2400" dirty="0" smtClean="0"/>
              <a:t>Tienen </a:t>
            </a:r>
            <a:r>
              <a:rPr lang="es-ES" sz="2400" dirty="0"/>
              <a:t>dos </a:t>
            </a:r>
            <a:r>
              <a:rPr lang="es-ES" sz="2400" b="1" dirty="0" smtClean="0"/>
              <a:t>polos</a:t>
            </a:r>
            <a:r>
              <a:rPr lang="es-ES" sz="2400" dirty="0" smtClean="0"/>
              <a:t>, positivo </a:t>
            </a:r>
            <a:r>
              <a:rPr lang="es-ES" sz="2400" dirty="0"/>
              <a:t>y </a:t>
            </a:r>
            <a:r>
              <a:rPr lang="es-ES" sz="2400" dirty="0" smtClean="0"/>
              <a:t>negativo </a:t>
            </a:r>
            <a:r>
              <a:rPr lang="es-ES" sz="2400" dirty="0"/>
              <a:t>(atraen-repelen) y están </a:t>
            </a:r>
            <a:r>
              <a:rPr lang="es-ES" sz="2400" b="1" dirty="0"/>
              <a:t>jerarquizados</a:t>
            </a:r>
            <a:r>
              <a:rPr lang="es-ES" sz="2400" dirty="0"/>
              <a:t>: los superiores se prefieren a los inferiores y definen el sentido moral de la vida.</a:t>
            </a:r>
          </a:p>
          <a:p>
            <a:r>
              <a:rPr lang="es-ES" sz="2400" dirty="0" smtClean="0"/>
              <a:t>Los </a:t>
            </a:r>
            <a:r>
              <a:rPr lang="es-ES" sz="2400" dirty="0"/>
              <a:t>valores éticos son indispensables, pues nadie está dispensado de hacer el bien y de ser bueno. La neutralidad axiológica no existe. Es imposible.</a:t>
            </a:r>
          </a:p>
          <a:p>
            <a:r>
              <a:rPr lang="es-ES" sz="2400" dirty="0" smtClean="0"/>
              <a:t>Son </a:t>
            </a:r>
            <a:r>
              <a:rPr lang="es-ES" sz="2400" dirty="0"/>
              <a:t>objeto de </a:t>
            </a:r>
            <a:r>
              <a:rPr lang="es-ES" sz="2400" b="1" dirty="0"/>
              <a:t>estimación</a:t>
            </a:r>
            <a:r>
              <a:rPr lang="es-ES" sz="2400" dirty="0"/>
              <a:t> y de aprecio. Se aprenden por </a:t>
            </a:r>
            <a:r>
              <a:rPr lang="es-ES" sz="2400" b="1" dirty="0"/>
              <a:t>imitación</a:t>
            </a:r>
            <a:r>
              <a:rPr lang="es-ES" sz="2400" dirty="0"/>
              <a:t> y, sobre todo, </a:t>
            </a:r>
            <a:r>
              <a:rPr lang="es-ES" sz="2400" dirty="0" smtClean="0"/>
              <a:t>viviéndolos...poniéndolos en práctica.</a:t>
            </a:r>
            <a:endParaRPr lang="es-ES" sz="2400" dirty="0"/>
          </a:p>
          <a:p>
            <a:r>
              <a:rPr lang="es-ES" sz="2400" dirty="0" smtClean="0"/>
              <a:t>Son </a:t>
            </a:r>
            <a:r>
              <a:rPr lang="es-ES" sz="2400" dirty="0"/>
              <a:t>relativos e </a:t>
            </a:r>
            <a:r>
              <a:rPr lang="es-ES" sz="2400" dirty="0" smtClean="0"/>
              <a:t>históricos...pero algunos </a:t>
            </a:r>
            <a:r>
              <a:rPr lang="es-ES" sz="2400" dirty="0"/>
              <a:t>tienen continuidad histórica como sucede en el caso de ciertas profesiones (médicos, jueces...)</a:t>
            </a:r>
          </a:p>
          <a:p>
            <a:pPr marL="0" indent="0">
              <a:buNone/>
            </a:pP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41350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52054" y="155864"/>
            <a:ext cx="10501745" cy="571499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dirty="0" smtClean="0"/>
              <a:t/>
            </a:r>
            <a:br>
              <a:rPr lang="es-ES" sz="3600" dirty="0" smtClean="0"/>
            </a:br>
            <a:r>
              <a:rPr lang="es-ES" sz="3600" b="1" dirty="0" smtClean="0"/>
              <a:t>3</a:t>
            </a:r>
            <a:r>
              <a:rPr lang="es-ES" sz="3600" b="1" dirty="0"/>
              <a:t>. La bioética como cumplimiento de deberes</a:t>
            </a:r>
            <a:r>
              <a:rPr lang="es-ES" sz="3600" dirty="0"/>
              <a:t/>
            </a:r>
            <a:br>
              <a:rPr lang="es-ES" sz="3600" dirty="0"/>
            </a:br>
            <a:endParaRPr lang="es-ES" sz="36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955964"/>
            <a:ext cx="10841182" cy="5486400"/>
          </a:xfrm>
        </p:spPr>
        <p:txBody>
          <a:bodyPr>
            <a:normAutofit fontScale="25000" lnSpcReduction="20000"/>
          </a:bodyPr>
          <a:lstStyle/>
          <a:p>
            <a:pPr>
              <a:spcBef>
                <a:spcPts val="0"/>
              </a:spcBef>
            </a:pPr>
            <a:r>
              <a:rPr lang="es-ES" sz="9600" dirty="0"/>
              <a:t>Los </a:t>
            </a:r>
            <a:r>
              <a:rPr lang="es-ES" sz="9600" b="1" dirty="0"/>
              <a:t>bienes</a:t>
            </a:r>
            <a:r>
              <a:rPr lang="es-ES" sz="9600" dirty="0"/>
              <a:t> (vida, salud) piden ser asumidos en los </a:t>
            </a:r>
            <a:r>
              <a:rPr lang="es-ES" sz="9600" b="1" dirty="0" smtClean="0"/>
              <a:t>valores</a:t>
            </a:r>
            <a:r>
              <a:rPr lang="es-ES" sz="9600" dirty="0" smtClean="0"/>
              <a:t> (</a:t>
            </a:r>
            <a:r>
              <a:rPr lang="es-ES" sz="9600" dirty="0"/>
              <a:t>libertad, intimidad) y éstos piden ser realizados en </a:t>
            </a:r>
            <a:r>
              <a:rPr lang="es-ES" sz="9600" b="1" dirty="0" smtClean="0"/>
              <a:t>deberes</a:t>
            </a:r>
            <a:r>
              <a:rPr lang="es-ES" sz="9600" dirty="0" smtClean="0"/>
              <a:t> </a:t>
            </a:r>
            <a:r>
              <a:rPr lang="es-ES" sz="9600" dirty="0"/>
              <a:t>(sanar, cuidar). Por eso, además de hacer juicios de valor, hacemos también juicios de deberes (morales).</a:t>
            </a:r>
          </a:p>
          <a:p>
            <a:pPr marL="0" indent="0">
              <a:spcBef>
                <a:spcPts val="0"/>
              </a:spcBef>
              <a:buNone/>
            </a:pPr>
            <a:endParaRPr lang="es-ES" sz="9600" dirty="0"/>
          </a:p>
          <a:p>
            <a:pPr>
              <a:spcBef>
                <a:spcPts val="0"/>
              </a:spcBef>
            </a:pPr>
            <a:r>
              <a:rPr lang="es-ES" sz="9600" dirty="0" smtClean="0"/>
              <a:t>Los </a:t>
            </a:r>
            <a:r>
              <a:rPr lang="es-ES" sz="9600" dirty="0"/>
              <a:t>valores se condensan en deberes (normas) que obligan a actuar en los distintos campos de acción de la vida diaria. Por ejemplo: salud (bien)&gt; libertad(valor)&gt; autonomía (principio)&gt; consentimiento informado (deber-norma).</a:t>
            </a:r>
          </a:p>
          <a:p>
            <a:pPr indent="-457200">
              <a:spcBef>
                <a:spcPts val="0"/>
              </a:spcBef>
            </a:pPr>
            <a:endParaRPr lang="es-ES" sz="9600" dirty="0"/>
          </a:p>
          <a:p>
            <a:pPr>
              <a:spcBef>
                <a:spcPts val="0"/>
              </a:spcBef>
            </a:pPr>
            <a:r>
              <a:rPr lang="es-ES" sz="9600" dirty="0" smtClean="0"/>
              <a:t>Todos </a:t>
            </a:r>
            <a:r>
              <a:rPr lang="es-ES" sz="9600" dirty="0"/>
              <a:t>los deberes contienen valores y, a su vez, los valores contienen bienes </a:t>
            </a:r>
            <a:r>
              <a:rPr lang="es-ES" sz="9600" dirty="0" smtClean="0"/>
              <a:t>cuya </a:t>
            </a:r>
            <a:r>
              <a:rPr lang="es-ES" sz="9600" dirty="0"/>
              <a:t>referencia es indispensable para verificar la bondad moral de la conducta.</a:t>
            </a:r>
          </a:p>
          <a:p>
            <a:pPr indent="-457200">
              <a:spcBef>
                <a:spcPts val="0"/>
              </a:spcBef>
            </a:pPr>
            <a:endParaRPr lang="es-ES" sz="9600" dirty="0"/>
          </a:p>
          <a:p>
            <a:pPr>
              <a:spcBef>
                <a:spcPts val="0"/>
              </a:spcBef>
            </a:pPr>
            <a:r>
              <a:rPr lang="es-ES" sz="9600" dirty="0"/>
              <a:t>Los deberes morales exigen su justificación, o sea, hacerse cargo de los contenidos (valores) y de las consecuencias de las acciones…exigen responsabilidad.</a:t>
            </a:r>
          </a:p>
          <a:p>
            <a:pPr indent="-457200">
              <a:spcBef>
                <a:spcPts val="0"/>
              </a:spcBef>
            </a:pPr>
            <a:endParaRPr lang="es-ES" sz="9600" dirty="0"/>
          </a:p>
          <a:p>
            <a:pPr>
              <a:spcBef>
                <a:spcPts val="0"/>
              </a:spcBef>
            </a:pPr>
            <a:r>
              <a:rPr lang="es-ES" sz="9600" dirty="0"/>
              <a:t>Los </a:t>
            </a:r>
            <a:r>
              <a:rPr lang="es-ES" sz="9600" b="1" dirty="0"/>
              <a:t>valores éticos </a:t>
            </a:r>
            <a:r>
              <a:rPr lang="es-ES" sz="9600" dirty="0"/>
              <a:t>(dignidad </a:t>
            </a:r>
            <a:r>
              <a:rPr lang="es-ES" sz="9600" dirty="0" smtClean="0"/>
              <a:t>humana, </a:t>
            </a:r>
            <a:r>
              <a:rPr lang="es-ES" sz="9600" dirty="0"/>
              <a:t>libertad, confianza, acogida, afabilidad, verdad, diálogo, intimidad…) están presentes en la </a:t>
            </a:r>
            <a:r>
              <a:rPr lang="es-ES" sz="9600" b="1" dirty="0"/>
              <a:t>práctica asistencial </a:t>
            </a:r>
            <a:r>
              <a:rPr lang="es-ES" sz="9600" dirty="0"/>
              <a:t>como fuerzas directivas que le otorgan sentido moral...porque traducen sus </a:t>
            </a:r>
            <a:r>
              <a:rPr lang="es-ES" sz="9600" b="1" dirty="0"/>
              <a:t>bienes internos </a:t>
            </a:r>
            <a:r>
              <a:rPr lang="es-ES" sz="9600" dirty="0"/>
              <a:t>y se condensan en los </a:t>
            </a:r>
            <a:r>
              <a:rPr lang="es-ES" sz="9600" b="1" dirty="0"/>
              <a:t>deberes morales </a:t>
            </a:r>
            <a:r>
              <a:rPr lang="es-ES" sz="9600" dirty="0"/>
              <a:t>de la profesión</a:t>
            </a:r>
            <a:r>
              <a:rPr lang="es-ES" sz="9600" dirty="0" smtClean="0"/>
              <a:t>…</a:t>
            </a:r>
          </a:p>
          <a:p>
            <a:pPr>
              <a:spcBef>
                <a:spcPts val="0"/>
              </a:spcBef>
            </a:pPr>
            <a:endParaRPr lang="es-ES" sz="9600" dirty="0"/>
          </a:p>
          <a:p>
            <a:pPr>
              <a:spcBef>
                <a:spcPts val="0"/>
              </a:spcBef>
            </a:pPr>
            <a:r>
              <a:rPr lang="es-ES" sz="9600" b="1" u="sng" dirty="0" smtClean="0"/>
              <a:t>Esto </a:t>
            </a:r>
            <a:r>
              <a:rPr lang="es-ES" sz="9600" b="1" u="sng" dirty="0"/>
              <a:t>es la bioética como realización de </a:t>
            </a:r>
            <a:r>
              <a:rPr lang="es-ES" sz="9600" b="1" u="sng" dirty="0" smtClean="0"/>
              <a:t>valores…y de deberes</a:t>
            </a:r>
            <a:r>
              <a:rPr lang="es-ES" sz="9600" dirty="0" smtClean="0"/>
              <a:t>.</a:t>
            </a:r>
            <a:endParaRPr lang="es-ES" sz="9600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52257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259774"/>
            <a:ext cx="10515600" cy="550718"/>
          </a:xfrm>
        </p:spPr>
        <p:txBody>
          <a:bodyPr>
            <a:normAutofit/>
          </a:bodyPr>
          <a:lstStyle/>
          <a:p>
            <a:pPr algn="ctr"/>
            <a:r>
              <a:rPr lang="es-ES" sz="3200" b="1" dirty="0" smtClean="0"/>
              <a:t>4. La bioética como adquisición de virtudes</a:t>
            </a:r>
            <a:endParaRPr lang="es-ES" sz="32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48145" y="1018308"/>
            <a:ext cx="10806545" cy="5569527"/>
          </a:xfrm>
        </p:spPr>
        <p:txBody>
          <a:bodyPr>
            <a:normAutofit fontScale="25000" lnSpcReduction="20000"/>
          </a:bodyPr>
          <a:lstStyle/>
          <a:p>
            <a:r>
              <a:rPr lang="es-ES" sz="9600" dirty="0"/>
              <a:t>«</a:t>
            </a:r>
            <a:r>
              <a:rPr lang="es-ES" sz="9600" i="1" dirty="0"/>
              <a:t>El bien humano es una actividad del alma conforme a la virtud, y si las virtudes son varias, conforme a la mejor y más perfecta</a:t>
            </a:r>
            <a:r>
              <a:rPr lang="es-ES" sz="9600" dirty="0"/>
              <a:t>» (Aristóteles, </a:t>
            </a:r>
            <a:r>
              <a:rPr lang="es-ES" sz="9600" i="1" dirty="0"/>
              <a:t>Ética a Nicómaco</a:t>
            </a:r>
            <a:r>
              <a:rPr lang="es-ES" sz="9600" dirty="0"/>
              <a:t>)</a:t>
            </a:r>
          </a:p>
          <a:p>
            <a:r>
              <a:rPr lang="es-ES" sz="9600" dirty="0" smtClean="0"/>
              <a:t>Las </a:t>
            </a:r>
            <a:r>
              <a:rPr lang="es-ES" sz="9600" dirty="0"/>
              <a:t>virtudes éticas son </a:t>
            </a:r>
            <a:r>
              <a:rPr lang="es-ES" sz="9600" b="1" dirty="0"/>
              <a:t>cualidades interiores y permanentes </a:t>
            </a:r>
            <a:r>
              <a:rPr lang="es-ES" sz="9600" dirty="0"/>
              <a:t>que tienden a manifestarse en conductas </a:t>
            </a:r>
            <a:r>
              <a:rPr lang="es-ES" sz="9600" dirty="0" smtClean="0"/>
              <a:t>excelentes…y servir de </a:t>
            </a:r>
            <a:r>
              <a:rPr lang="es-ES" sz="9600" b="1" dirty="0" smtClean="0"/>
              <a:t>modelos </a:t>
            </a:r>
            <a:r>
              <a:rPr lang="es-ES" sz="9600" b="1" dirty="0"/>
              <a:t>de excelencia </a:t>
            </a:r>
            <a:r>
              <a:rPr lang="es-ES" sz="9600" dirty="0"/>
              <a:t>para conseguir los bienes de la práctica sanitaria.</a:t>
            </a:r>
          </a:p>
          <a:p>
            <a:r>
              <a:rPr lang="es-ES" sz="9600" dirty="0" smtClean="0"/>
              <a:t>«</a:t>
            </a:r>
            <a:r>
              <a:rPr lang="es-ES" sz="9600" i="1" dirty="0"/>
              <a:t>Una virtud es una </a:t>
            </a:r>
            <a:r>
              <a:rPr lang="es-ES" sz="9600" b="1" i="1" dirty="0"/>
              <a:t>cualidad humana adquirida</a:t>
            </a:r>
            <a:r>
              <a:rPr lang="es-ES" sz="9600" i="1" dirty="0"/>
              <a:t>, cuya posesión y ejercicio tiende a hacernos capaces de </a:t>
            </a:r>
            <a:r>
              <a:rPr lang="es-ES" sz="9600" b="1" i="1" dirty="0"/>
              <a:t>lograr</a:t>
            </a:r>
            <a:r>
              <a:rPr lang="es-ES" sz="9600" i="1" dirty="0"/>
              <a:t> aquellos </a:t>
            </a:r>
            <a:r>
              <a:rPr lang="es-ES" sz="9600" b="1" i="1" dirty="0"/>
              <a:t>bienes</a:t>
            </a:r>
            <a:r>
              <a:rPr lang="es-ES" sz="9600" i="1" dirty="0"/>
              <a:t> que son </a:t>
            </a:r>
            <a:r>
              <a:rPr lang="es-ES" sz="9600" b="1" i="1" dirty="0"/>
              <a:t>internos</a:t>
            </a:r>
            <a:r>
              <a:rPr lang="es-ES" sz="9600" i="1" dirty="0"/>
              <a:t> a las prácticas y cuya carencia nos impide efectivamente lograr cualquiera de tales bienes</a:t>
            </a:r>
            <a:r>
              <a:rPr lang="es-ES" sz="9600" dirty="0"/>
              <a:t>…» (A. McIntyre, Tras la virtud, 1987)</a:t>
            </a:r>
          </a:p>
          <a:p>
            <a:r>
              <a:rPr lang="es-ES" sz="9600" b="1" dirty="0" smtClean="0"/>
              <a:t>Características</a:t>
            </a:r>
            <a:r>
              <a:rPr lang="es-ES" sz="9600" dirty="0" smtClean="0"/>
              <a:t>: </a:t>
            </a:r>
            <a:r>
              <a:rPr lang="es-ES" sz="9600" dirty="0"/>
              <a:t>1ª) actitud adquirida a base de repetir actos valiosos, 2ª) forjan el carácter de la persona: actuar por valores </a:t>
            </a:r>
            <a:r>
              <a:rPr lang="es-ES" sz="9600" dirty="0" smtClean="0"/>
              <a:t>configura </a:t>
            </a:r>
            <a:r>
              <a:rPr lang="es-ES" sz="9600" dirty="0"/>
              <a:t>el modo de ser de la persona.</a:t>
            </a:r>
          </a:p>
          <a:p>
            <a:pPr marL="0" indent="0" algn="ctr">
              <a:buNone/>
            </a:pPr>
            <a:r>
              <a:rPr lang="es-ES" sz="9600" b="1" u="sng" dirty="0" smtClean="0"/>
              <a:t>Una </a:t>
            </a:r>
            <a:r>
              <a:rPr lang="es-ES" sz="9600" b="1" u="sng" dirty="0"/>
              <a:t>tabla de virtudes</a:t>
            </a:r>
            <a:r>
              <a:rPr lang="es-ES" sz="9600" dirty="0" smtClean="0"/>
              <a:t>: </a:t>
            </a:r>
            <a:r>
              <a:rPr lang="es-ES" sz="6400" dirty="0" smtClean="0"/>
              <a:t>(</a:t>
            </a:r>
            <a:r>
              <a:rPr lang="es-ES" sz="6400" dirty="0"/>
              <a:t>E. Pellegrino, </a:t>
            </a:r>
            <a:r>
              <a:rPr lang="es-ES" sz="6400" i="1" dirty="0"/>
              <a:t>Las virtudes en la práctica médica</a:t>
            </a:r>
            <a:r>
              <a:rPr lang="es-ES" sz="6400" dirty="0" smtClean="0"/>
              <a:t>)</a:t>
            </a:r>
            <a:endParaRPr lang="es-ES" sz="6400" dirty="0"/>
          </a:p>
          <a:p>
            <a:pPr marL="1371600" lvl="1" indent="-914400">
              <a:buFont typeface="+mj-lt"/>
              <a:buAutoNum type="arabicPeriod"/>
            </a:pPr>
            <a:r>
              <a:rPr lang="es-ES" sz="6400" b="1" dirty="0"/>
              <a:t>F</a:t>
            </a:r>
            <a:r>
              <a:rPr lang="es-ES" sz="6400" b="1" dirty="0" smtClean="0"/>
              <a:t>idelidad</a:t>
            </a:r>
            <a:r>
              <a:rPr lang="es-ES" sz="6400" dirty="0" smtClean="0"/>
              <a:t> </a:t>
            </a:r>
            <a:r>
              <a:rPr lang="es-ES" sz="6400" dirty="0"/>
              <a:t>a la promesa exigida por la relación de confianza con el enfermo, </a:t>
            </a:r>
          </a:p>
          <a:p>
            <a:pPr marL="1371600" lvl="1" indent="-914400">
              <a:buFont typeface="+mj-lt"/>
              <a:buAutoNum type="arabicPeriod"/>
            </a:pPr>
            <a:r>
              <a:rPr lang="es-ES" sz="6400" b="1" dirty="0"/>
              <a:t>B</a:t>
            </a:r>
            <a:r>
              <a:rPr lang="es-ES" sz="6400" b="1" dirty="0" smtClean="0"/>
              <a:t>enevolencia</a:t>
            </a:r>
            <a:r>
              <a:rPr lang="es-ES" sz="6400" dirty="0"/>
              <a:t>: buscar el bien del </a:t>
            </a:r>
            <a:r>
              <a:rPr lang="es-ES" sz="6400" dirty="0" smtClean="0"/>
              <a:t>enfermo </a:t>
            </a:r>
            <a:endParaRPr lang="es-ES" sz="6400" dirty="0"/>
          </a:p>
          <a:p>
            <a:pPr marL="1371600" lvl="1" indent="-914400">
              <a:buFont typeface="+mj-lt"/>
              <a:buAutoNum type="arabicPeriod"/>
            </a:pPr>
            <a:r>
              <a:rPr lang="es-ES" sz="6400" b="1" dirty="0" smtClean="0"/>
              <a:t>Abnegación</a:t>
            </a:r>
            <a:r>
              <a:rPr lang="es-ES" sz="6400" dirty="0"/>
              <a:t>: subordinar los intereses personales al bien del </a:t>
            </a:r>
            <a:r>
              <a:rPr lang="es-ES" sz="6400" dirty="0" smtClean="0"/>
              <a:t>enfermo </a:t>
            </a:r>
            <a:endParaRPr lang="es-ES" sz="6400" dirty="0"/>
          </a:p>
          <a:p>
            <a:pPr marL="1371600" lvl="1" indent="-914400">
              <a:buFont typeface="+mj-lt"/>
              <a:buAutoNum type="arabicPeriod"/>
            </a:pPr>
            <a:r>
              <a:rPr lang="es-ES" sz="6400" b="1" dirty="0"/>
              <a:t>C</a:t>
            </a:r>
            <a:r>
              <a:rPr lang="es-ES" sz="6400" b="1" dirty="0" smtClean="0"/>
              <a:t>ompasión</a:t>
            </a:r>
            <a:r>
              <a:rPr lang="es-ES" sz="6400" dirty="0"/>
              <a:t>: empatía y comprensión hacia la situación del </a:t>
            </a:r>
            <a:r>
              <a:rPr lang="es-ES" sz="6400" dirty="0" smtClean="0"/>
              <a:t>enfermo </a:t>
            </a:r>
            <a:endParaRPr lang="es-ES" sz="6400" dirty="0"/>
          </a:p>
          <a:p>
            <a:pPr marL="1371600" lvl="1" indent="-914400">
              <a:buFont typeface="+mj-lt"/>
              <a:buAutoNum type="arabicPeriod"/>
            </a:pPr>
            <a:r>
              <a:rPr lang="es-ES" sz="6400" b="1" dirty="0"/>
              <a:t>H</a:t>
            </a:r>
            <a:r>
              <a:rPr lang="es-ES" sz="6400" b="1" dirty="0" smtClean="0"/>
              <a:t>umildad </a:t>
            </a:r>
            <a:r>
              <a:rPr lang="es-ES" sz="6400" b="1" dirty="0"/>
              <a:t>intelectual</a:t>
            </a:r>
            <a:r>
              <a:rPr lang="es-ES" sz="6400" dirty="0"/>
              <a:t>: saber cuándo se debe decir “no lo sé” o “tengo que preguntarlo</a:t>
            </a:r>
            <a:r>
              <a:rPr lang="es-ES" sz="6400" dirty="0" smtClean="0"/>
              <a:t>” </a:t>
            </a:r>
            <a:endParaRPr lang="es-ES" sz="6400" dirty="0"/>
          </a:p>
          <a:p>
            <a:pPr marL="1371600" lvl="1" indent="-914400">
              <a:buFont typeface="+mj-lt"/>
              <a:buAutoNum type="arabicPeriod"/>
            </a:pPr>
            <a:r>
              <a:rPr lang="es-ES" sz="6400" b="1" dirty="0" smtClean="0"/>
              <a:t>Justicia</a:t>
            </a:r>
            <a:r>
              <a:rPr lang="es-ES" sz="6400" dirty="0"/>
              <a:t>: respetar los derechos del enfermo y ajustarse a sus necesidades y su modo de </a:t>
            </a:r>
            <a:r>
              <a:rPr lang="es-ES" sz="6400" dirty="0" smtClean="0"/>
              <a:t>ser </a:t>
            </a:r>
            <a:endParaRPr lang="es-ES" sz="6400" dirty="0"/>
          </a:p>
          <a:p>
            <a:pPr marL="1371600" lvl="1" indent="-914400">
              <a:buFont typeface="+mj-lt"/>
              <a:buAutoNum type="arabicPeriod"/>
            </a:pPr>
            <a:r>
              <a:rPr lang="es-ES" sz="6400" b="1" dirty="0"/>
              <a:t>P</a:t>
            </a:r>
            <a:r>
              <a:rPr lang="es-ES" sz="6400" b="1" dirty="0" smtClean="0"/>
              <a:t>rudencia</a:t>
            </a:r>
            <a:r>
              <a:rPr lang="es-ES" sz="6400" dirty="0"/>
              <a:t>: capacidad de discernir razonablemente la actuación correcta en cada </a:t>
            </a:r>
            <a:r>
              <a:rPr lang="es-ES" sz="6400" dirty="0" smtClean="0"/>
              <a:t>situación </a:t>
            </a:r>
            <a:endParaRPr lang="es-ES" sz="6400" dirty="0"/>
          </a:p>
          <a:p>
            <a:pPr marL="1371600" lvl="1" indent="-914400">
              <a:buFont typeface="+mj-lt"/>
              <a:buAutoNum type="arabicPeriod"/>
            </a:pPr>
            <a:r>
              <a:rPr lang="es-ES" sz="6400" b="1" dirty="0"/>
              <a:t>C</a:t>
            </a:r>
            <a:r>
              <a:rPr lang="es-ES" sz="6400" b="1" dirty="0" smtClean="0"/>
              <a:t>uidado</a:t>
            </a:r>
            <a:r>
              <a:rPr lang="es-ES" sz="6400" dirty="0"/>
              <a:t>: disposición a promover siempre la calidad de vida del enfermo </a:t>
            </a:r>
            <a:endParaRPr lang="es-ES" sz="6400" dirty="0" smtClean="0"/>
          </a:p>
          <a:p>
            <a:pPr marL="457200" lvl="1" indent="0" algn="r">
              <a:buNone/>
            </a:pPr>
            <a:endParaRPr lang="es-ES" sz="4900" dirty="0"/>
          </a:p>
          <a:p>
            <a:pPr marL="457200" lvl="1" indent="0" algn="r">
              <a:buNone/>
            </a:pPr>
            <a:endParaRPr lang="es-ES" sz="4900" dirty="0"/>
          </a:p>
          <a:p>
            <a:pPr marL="0" indent="0">
              <a:buNone/>
            </a:pPr>
            <a:endParaRPr lang="es-ES" dirty="0" smtClean="0"/>
          </a:p>
        </p:txBody>
      </p:sp>
    </p:spTree>
    <p:extLst>
      <p:ext uri="{BB962C8B-B14F-4D97-AF65-F5344CB8AC3E}">
        <p14:creationId xmlns:p14="http://schemas.microsoft.com/office/powerpoint/2010/main" val="281548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Papel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470</TotalTime>
  <Words>902</Words>
  <Application>Microsoft Office PowerPoint</Application>
  <PresentationFormat>Panorámica</PresentationFormat>
  <Paragraphs>52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Constantino González Quintana Oviedo, diciembre de 2015  www.bioeticadesdeasturias.com </vt:lpstr>
      <vt:lpstr>  1. La bioética como consecución de bienes </vt:lpstr>
      <vt:lpstr>2. La bioética como realización de valores</vt:lpstr>
      <vt:lpstr> 3. La bioética como cumplimiento de deberes </vt:lpstr>
      <vt:lpstr>4. La bioética como adquisición de virtudes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CONSTANTINO GONZÁLEZ QUINTANA OVIEDO, FEBRERO-MARZO DE 2014</dc:title>
  <dc:creator>Constantino González Quintana</dc:creator>
  <cp:lastModifiedBy>Constantino González Quintana</cp:lastModifiedBy>
  <cp:revision>49</cp:revision>
  <dcterms:created xsi:type="dcterms:W3CDTF">2014-01-21T18:27:19Z</dcterms:created>
  <dcterms:modified xsi:type="dcterms:W3CDTF">2015-12-01T19:00:03Z</dcterms:modified>
</cp:coreProperties>
</file>