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1" r:id="rId1"/>
  </p:sldMasterIdLst>
  <p:sldIdLst>
    <p:sldId id="256" r:id="rId2"/>
    <p:sldId id="258" r:id="rId3"/>
    <p:sldId id="257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016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670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301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896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9353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26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45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752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500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854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276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smtClean="0"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39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eticadesdeasturias.blogspot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eticadesdeasturia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362775" y="2701644"/>
            <a:ext cx="8508590" cy="924792"/>
          </a:xfrm>
        </p:spPr>
        <p:txBody>
          <a:bodyPr/>
          <a:lstStyle/>
          <a:p>
            <a:pPr algn="ctr"/>
            <a:r>
              <a:rPr lang="es-ES" sz="4800" dirty="0" smtClean="0"/>
              <a:t>LA DELIBERACIÓN MORAL</a:t>
            </a:r>
            <a:endParaRPr lang="es-ES" sz="4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54955" y="4000495"/>
            <a:ext cx="8825658" cy="1880755"/>
          </a:xfrm>
        </p:spPr>
        <p:txBody>
          <a:bodyPr>
            <a:normAutofit/>
          </a:bodyPr>
          <a:lstStyle/>
          <a:p>
            <a:pPr algn="ctr"/>
            <a:r>
              <a:rPr lang="es-ES" sz="2400" dirty="0" smtClean="0"/>
              <a:t>Un método para tomar decisiones éticas</a:t>
            </a:r>
          </a:p>
          <a:p>
            <a:pPr algn="ctr"/>
            <a:r>
              <a:rPr lang="es-ES" sz="1400" cap="none" dirty="0" smtClean="0"/>
              <a:t>Constantino González Quintana</a:t>
            </a:r>
          </a:p>
          <a:p>
            <a:pPr algn="ctr"/>
            <a:r>
              <a:rPr lang="es-ES" sz="1400" cap="none" dirty="0" smtClean="0"/>
              <a:t>Oviedo</a:t>
            </a:r>
            <a:r>
              <a:rPr lang="es-ES" sz="1400" cap="none" smtClean="0"/>
              <a:t>, diciembre </a:t>
            </a:r>
            <a:r>
              <a:rPr lang="es-ES" sz="1400" cap="none" dirty="0" smtClean="0"/>
              <a:t>de 2015</a:t>
            </a:r>
          </a:p>
          <a:p>
            <a:pPr algn="ctr"/>
            <a:endParaRPr lang="es-ES" sz="1400" cap="none" dirty="0" smtClean="0">
              <a:hlinkClick r:id="rId2"/>
            </a:endParaRPr>
          </a:p>
          <a:p>
            <a:pPr algn="ctr"/>
            <a:r>
              <a:rPr lang="es-ES" sz="1400" cap="none" dirty="0" smtClean="0">
                <a:hlinkClick r:id="rId2"/>
              </a:rPr>
              <a:t>www.bioeticadesdeasturias.com</a:t>
            </a:r>
            <a:endParaRPr lang="es-ES" sz="1400" cap="none" dirty="0" smtClean="0"/>
          </a:p>
          <a:p>
            <a:pPr algn="ctr"/>
            <a:endParaRPr lang="es-ES" sz="1400" cap="none" dirty="0" smtClean="0"/>
          </a:p>
          <a:p>
            <a:pPr algn="ctr"/>
            <a:endParaRPr lang="es-ES" sz="1400" cap="none" dirty="0" smtClean="0"/>
          </a:p>
          <a:p>
            <a:pPr algn="ctr"/>
            <a:endParaRPr lang="es-ES" sz="1400" cap="none" dirty="0" smtClean="0"/>
          </a:p>
          <a:p>
            <a:pPr algn="ctr"/>
            <a:endParaRPr lang="es-ES" sz="1400" cap="none" dirty="0" smtClean="0"/>
          </a:p>
          <a:p>
            <a:pPr algn="ctr"/>
            <a:endParaRPr lang="es-ES" sz="1400" cap="none" dirty="0" smtClean="0"/>
          </a:p>
          <a:p>
            <a:pPr algn="ctr"/>
            <a:endParaRPr lang="es-ES" sz="1400" dirty="0" smtClean="0"/>
          </a:p>
          <a:p>
            <a:pPr algn="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445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452719"/>
            <a:ext cx="9404723" cy="451290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 smtClean="0"/>
              <a:t>SOBRE EL CONCEPTO DE DELIBERACIÓN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32509" y="1205344"/>
            <a:ext cx="11128663" cy="52889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 smtClean="0"/>
              <a:t>El </a:t>
            </a:r>
            <a:r>
              <a:rPr lang="es-ES" dirty="0"/>
              <a:t>hombre es principio de las acciones, y la deliberación versa sobre lo </a:t>
            </a:r>
            <a:r>
              <a:rPr lang="es-ES" dirty="0" smtClean="0"/>
              <a:t>que él </a:t>
            </a:r>
            <a:r>
              <a:rPr lang="es-ES" dirty="0"/>
              <a:t>mismo puede hacer...El objeto de la deliberación, entonces, no es el fin</a:t>
            </a:r>
            <a:r>
              <a:rPr lang="es-ES" dirty="0" smtClean="0"/>
              <a:t>, sino </a:t>
            </a:r>
            <a:r>
              <a:rPr lang="es-ES" dirty="0"/>
              <a:t>los medios que conducen al </a:t>
            </a:r>
            <a:r>
              <a:rPr lang="es-ES" dirty="0" smtClean="0"/>
              <a:t>fin.</a:t>
            </a:r>
          </a:p>
          <a:p>
            <a:pPr marL="0" indent="0" algn="ctr">
              <a:buNone/>
            </a:pPr>
            <a:r>
              <a:rPr lang="es-ES" sz="1600" dirty="0" smtClean="0"/>
              <a:t>Aristóteles, </a:t>
            </a:r>
            <a:r>
              <a:rPr lang="es-ES" sz="1600" i="1" dirty="0"/>
              <a:t>Ética </a:t>
            </a:r>
            <a:r>
              <a:rPr lang="es-ES" sz="1600" i="1" dirty="0" smtClean="0"/>
              <a:t>nicomáquea</a:t>
            </a:r>
            <a:r>
              <a:rPr lang="es-ES" sz="1600" dirty="0" smtClean="0"/>
              <a:t>, </a:t>
            </a:r>
            <a:r>
              <a:rPr lang="es-ES" sz="1600" dirty="0"/>
              <a:t>III, </a:t>
            </a:r>
            <a:r>
              <a:rPr lang="es-ES" sz="1600" dirty="0" smtClean="0"/>
              <a:t>1113ª</a:t>
            </a:r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Deliberar es considerar atenta y detenidamente el pro y el contra de </a:t>
            </a:r>
            <a:r>
              <a:rPr lang="es-ES" dirty="0" smtClean="0"/>
              <a:t>los motivos </a:t>
            </a:r>
            <a:r>
              <a:rPr lang="es-ES" dirty="0"/>
              <a:t>de una decisión antes de adoptarla</a:t>
            </a:r>
            <a:r>
              <a:rPr lang="es-ES" dirty="0" smtClean="0"/>
              <a:t>.</a:t>
            </a:r>
          </a:p>
          <a:p>
            <a:pPr marL="0" indent="0" algn="ctr">
              <a:buNone/>
            </a:pPr>
            <a:r>
              <a:rPr lang="es-ES" sz="1600" dirty="0" smtClean="0"/>
              <a:t>Real Academia Española, </a:t>
            </a:r>
            <a:r>
              <a:rPr lang="es-ES" sz="1600" i="1" dirty="0" smtClean="0"/>
              <a:t>Diccionario </a:t>
            </a:r>
            <a:r>
              <a:rPr lang="es-ES" sz="1600" i="1" dirty="0"/>
              <a:t>de la Lengua </a:t>
            </a:r>
            <a:r>
              <a:rPr lang="es-ES" sz="1600" i="1" dirty="0" smtClean="0"/>
              <a:t>Española</a:t>
            </a:r>
            <a:r>
              <a:rPr lang="es-ES" sz="1600" dirty="0" smtClean="0"/>
              <a:t>, </a:t>
            </a:r>
            <a:r>
              <a:rPr lang="es-ES" sz="1600" dirty="0"/>
              <a:t>Madrid 2001</a:t>
            </a:r>
            <a:endParaRPr lang="es-ES" sz="1600" dirty="0" smtClean="0"/>
          </a:p>
          <a:p>
            <a:pPr marL="0" indent="0">
              <a:buNone/>
            </a:pPr>
            <a:endParaRPr lang="es-ES" sz="1400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ES" dirty="0"/>
              <a:t>La deliberación es un procedimiento de análisis de los problemas en </a:t>
            </a:r>
            <a:r>
              <a:rPr lang="es-ES" dirty="0" smtClean="0"/>
              <a:t>orden a </a:t>
            </a:r>
            <a:r>
              <a:rPr lang="es-ES" dirty="0"/>
              <a:t>la toma de decisiones razonables y prudentes</a:t>
            </a:r>
            <a:r>
              <a:rPr lang="es-ES" dirty="0" smtClean="0"/>
              <a:t>.</a:t>
            </a:r>
          </a:p>
          <a:p>
            <a:pPr marL="0" indent="0">
              <a:buNone/>
            </a:pPr>
            <a:r>
              <a:rPr lang="es-ES" sz="1600" dirty="0"/>
              <a:t>D. </a:t>
            </a:r>
            <a:r>
              <a:rPr lang="es-ES" sz="1600" dirty="0" smtClean="0"/>
              <a:t>Gracia, </a:t>
            </a:r>
            <a:r>
              <a:rPr lang="es-ES" sz="1600" dirty="0"/>
              <a:t>“Nuevos desafíos en la ética de las profesiones sanitarias”, </a:t>
            </a:r>
            <a:r>
              <a:rPr lang="es-ES" sz="1600" i="1" dirty="0" smtClean="0"/>
              <a:t>Como </a:t>
            </a:r>
            <a:r>
              <a:rPr lang="es-ES" sz="1600" i="1" dirty="0"/>
              <a:t>arqueros al blanco. Estudios de </a:t>
            </a:r>
            <a:r>
              <a:rPr lang="es-ES" sz="1600" i="1" dirty="0" smtClean="0"/>
              <a:t>bioética</a:t>
            </a:r>
            <a:r>
              <a:rPr lang="es-ES" sz="1600" dirty="0" smtClean="0"/>
              <a:t>, Madrid 2004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90447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31812" y="187037"/>
            <a:ext cx="11189133" cy="65462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2000" b="1" u="sng" dirty="0" smtClean="0"/>
              <a:t>DELIBERACIÓN SOBRE LOS HECHOS</a:t>
            </a:r>
            <a:r>
              <a:rPr lang="es-ES" sz="2000" b="1" dirty="0" smtClean="0"/>
              <a:t> (técnica)</a:t>
            </a:r>
          </a:p>
          <a:p>
            <a:pPr marL="0" indent="0" algn="ctr">
              <a:buNone/>
            </a:pPr>
            <a:r>
              <a:rPr lang="es-ES" sz="1800" dirty="0" smtClean="0"/>
              <a:t>Presentación del caso</a:t>
            </a:r>
          </a:p>
          <a:p>
            <a:pPr marL="0" indent="0" algn="ctr">
              <a:buNone/>
            </a:pPr>
            <a:r>
              <a:rPr lang="es-ES" sz="1800" dirty="0" smtClean="0"/>
              <a:t>Aclaración de los hechos del caso</a:t>
            </a:r>
          </a:p>
          <a:p>
            <a:pPr marL="0" indent="0" algn="ctr">
              <a:buNone/>
            </a:pPr>
            <a:endParaRPr lang="es-ES" sz="1800" dirty="0"/>
          </a:p>
          <a:p>
            <a:pPr marL="0" indent="0" algn="ctr">
              <a:buNone/>
            </a:pPr>
            <a:r>
              <a:rPr lang="es-ES" sz="2000" b="1" u="sng" dirty="0" smtClean="0"/>
              <a:t>DELIBERACIÓN SOBRE LOS VALORES</a:t>
            </a:r>
            <a:r>
              <a:rPr lang="es-ES" sz="2000" b="1" dirty="0" smtClean="0"/>
              <a:t> (estimativa)</a:t>
            </a:r>
          </a:p>
          <a:p>
            <a:pPr marL="0" indent="0" algn="ctr">
              <a:buNone/>
            </a:pPr>
            <a:r>
              <a:rPr lang="es-ES" sz="1800" dirty="0" smtClean="0"/>
              <a:t>Identificación de los problemas morales del caso</a:t>
            </a:r>
          </a:p>
          <a:p>
            <a:pPr marL="0" indent="0" algn="ctr">
              <a:buNone/>
            </a:pPr>
            <a:r>
              <a:rPr lang="es-ES" sz="1800" dirty="0" smtClean="0"/>
              <a:t>Elección del problema moral prioritario del caso</a:t>
            </a:r>
          </a:p>
          <a:p>
            <a:pPr marL="0" indent="0" algn="ctr">
              <a:buNone/>
            </a:pPr>
            <a:r>
              <a:rPr lang="es-ES" sz="1800" dirty="0" smtClean="0"/>
              <a:t>Identificación de los valores en conflicto en ese problema</a:t>
            </a:r>
          </a:p>
          <a:p>
            <a:pPr marL="0" indent="0" algn="ctr">
              <a:buNone/>
            </a:pPr>
            <a:endParaRPr lang="es-ES" sz="1800" dirty="0"/>
          </a:p>
          <a:p>
            <a:pPr marL="0" indent="0" algn="ctr">
              <a:buNone/>
            </a:pPr>
            <a:r>
              <a:rPr lang="es-ES" sz="2000" b="1" u="sng" dirty="0" smtClean="0"/>
              <a:t>DELIBERACIÓN SOBRE LOS DEBERES</a:t>
            </a:r>
            <a:r>
              <a:rPr lang="es-ES" sz="2000" b="1" dirty="0" smtClean="0"/>
              <a:t> (moral)</a:t>
            </a:r>
          </a:p>
          <a:p>
            <a:pPr marL="0" indent="0" algn="ctr">
              <a:buNone/>
            </a:pPr>
            <a:r>
              <a:rPr lang="es-ES" sz="1800" dirty="0" smtClean="0"/>
              <a:t>Identificación de los cursos extremos de acción</a:t>
            </a:r>
          </a:p>
          <a:p>
            <a:pPr marL="0" indent="0" algn="ctr">
              <a:buNone/>
            </a:pPr>
            <a:r>
              <a:rPr lang="es-ES" sz="1800" dirty="0" smtClean="0"/>
              <a:t>Búsqueda de los cursos de acción intermedios</a:t>
            </a:r>
          </a:p>
          <a:p>
            <a:pPr marL="0" indent="0" algn="ctr">
              <a:buNone/>
            </a:pPr>
            <a:r>
              <a:rPr lang="es-ES" sz="1800" dirty="0" smtClean="0"/>
              <a:t>Elección del curso óptimo de acción</a:t>
            </a:r>
          </a:p>
          <a:p>
            <a:pPr marL="0" indent="0" algn="ctr">
              <a:buNone/>
            </a:pPr>
            <a:endParaRPr lang="es-ES" sz="1800" dirty="0" smtClean="0"/>
          </a:p>
          <a:p>
            <a:pPr marL="0" indent="0" algn="ctr">
              <a:buNone/>
            </a:pPr>
            <a:r>
              <a:rPr lang="es-ES" sz="2000" b="1" u="sng" dirty="0" smtClean="0"/>
              <a:t>DELIBERACIÓN SOBRE LAS RESPONSABILIDADES FINALES</a:t>
            </a:r>
            <a:r>
              <a:rPr lang="es-ES" sz="2000" b="1" dirty="0" smtClean="0"/>
              <a:t> (verificativa)</a:t>
            </a:r>
          </a:p>
          <a:p>
            <a:pPr marL="0" indent="0" algn="ctr">
              <a:buNone/>
            </a:pPr>
            <a:r>
              <a:rPr lang="es-ES" sz="1800" dirty="0" smtClean="0"/>
              <a:t>Pruebas </a:t>
            </a:r>
            <a:r>
              <a:rPr lang="es-ES" sz="1800" smtClean="0"/>
              <a:t>de consistencia: </a:t>
            </a:r>
            <a:r>
              <a:rPr lang="es-ES" sz="1800" dirty="0" smtClean="0"/>
              <a:t>Legalidad, Publicidad y Temporalidad </a:t>
            </a:r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7564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6111" y="151379"/>
            <a:ext cx="9404723" cy="492855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 smtClean="0"/>
              <a:t>ALGUNOS CRITERIOS BÁSICOS PARA DELIBERAR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05245" y="841664"/>
            <a:ext cx="11170227" cy="563187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s-ES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b="1" dirty="0" smtClean="0"/>
              <a:t>Escuchar</a:t>
            </a:r>
            <a:r>
              <a:rPr lang="es-ES" sz="8000" dirty="0" smtClean="0"/>
              <a:t>  con atención (no basta sólo “oir”…es insuficiente).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None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Esforzarse por </a:t>
            </a:r>
            <a:r>
              <a:rPr lang="es-ES" sz="8000" b="1" dirty="0" smtClean="0"/>
              <a:t>comprender</a:t>
            </a:r>
            <a:r>
              <a:rPr lang="es-ES" sz="8000" dirty="0" smtClean="0"/>
              <a:t> el caso que se analiza.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Ponderar o </a:t>
            </a:r>
            <a:r>
              <a:rPr lang="es-ES" sz="8000" b="1" dirty="0" smtClean="0"/>
              <a:t>sopesar</a:t>
            </a:r>
            <a:r>
              <a:rPr lang="es-ES" sz="8000" dirty="0" smtClean="0"/>
              <a:t> los valores  y los deberes implicados.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Dar </a:t>
            </a:r>
            <a:r>
              <a:rPr lang="es-ES" sz="8000" b="1" dirty="0" smtClean="0"/>
              <a:t>consejo no directivo</a:t>
            </a:r>
            <a:r>
              <a:rPr lang="es-ES" sz="8000" dirty="0" smtClean="0"/>
              <a:t> a la persona responsable del caso.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Someter la decisión a las </a:t>
            </a:r>
            <a:r>
              <a:rPr lang="es-ES" sz="8000" b="1" dirty="0" smtClean="0"/>
              <a:t>pruebas de consistencia </a:t>
            </a:r>
            <a:r>
              <a:rPr lang="es-ES" sz="8000" dirty="0" smtClean="0"/>
              <a:t>(tiempo, legalidad y publicidad).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b="1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b="1" dirty="0" smtClean="0"/>
              <a:t>Argumentar</a:t>
            </a:r>
            <a:r>
              <a:rPr lang="es-ES" sz="8000" dirty="0" smtClean="0"/>
              <a:t> </a:t>
            </a:r>
            <a:r>
              <a:rPr lang="es-ES" sz="8000" dirty="0"/>
              <a:t>de manera razonada, dialogada y </a:t>
            </a:r>
            <a:r>
              <a:rPr lang="es-ES" sz="8000" dirty="0" smtClean="0"/>
              <a:t>convincente...”</a:t>
            </a:r>
            <a:r>
              <a:rPr lang="es-ES" sz="8000" b="1" dirty="0" smtClean="0"/>
              <a:t>por sí mismo</a:t>
            </a:r>
            <a:r>
              <a:rPr lang="es-ES" sz="8000" dirty="0" smtClean="0"/>
              <a:t>”.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None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Disposición positiva al </a:t>
            </a:r>
            <a:r>
              <a:rPr lang="es-ES" sz="8000" b="1" dirty="0" smtClean="0"/>
              <a:t>diálogo</a:t>
            </a:r>
            <a:r>
              <a:rPr lang="es-ES" sz="8000" dirty="0" smtClean="0"/>
              <a:t> y al cambio de opinión, si la de otro fuera más convincente.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Disposición a </a:t>
            </a:r>
            <a:r>
              <a:rPr lang="es-ES" sz="8000" b="1" dirty="0" smtClean="0"/>
              <a:t>participar</a:t>
            </a:r>
            <a:r>
              <a:rPr lang="es-ES" sz="8000" dirty="0" smtClean="0"/>
              <a:t>, a pedir ayuda, al compromiso con la veracidad, a admitir siempre alguna dosis de incertidumbre, a un sincero deseo de comprensión.</a:t>
            </a:r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s-ES" sz="8000" dirty="0" smtClean="0"/>
          </a:p>
          <a:p>
            <a:pPr marL="324000" indent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s-ES" sz="8000" dirty="0" smtClean="0"/>
              <a:t>Estos criterios no son innatos, hay que conquistarlos practicando la deliberación.</a:t>
            </a:r>
          </a:p>
          <a:p>
            <a:pPr marL="324000" indent="0">
              <a:lnSpc>
                <a:spcPct val="120000"/>
              </a:lnSpc>
            </a:pPr>
            <a:endParaRPr lang="es-ES" sz="5600" dirty="0" smtClean="0"/>
          </a:p>
          <a:p>
            <a:endParaRPr lang="es-ES" sz="5600" dirty="0" smtClean="0"/>
          </a:p>
          <a:p>
            <a:endParaRPr lang="es-ES" sz="5600" dirty="0"/>
          </a:p>
        </p:txBody>
      </p:sp>
    </p:spTree>
    <p:extLst>
      <p:ext uri="{BB962C8B-B14F-4D97-AF65-F5344CB8AC3E}">
        <p14:creationId xmlns:p14="http://schemas.microsoft.com/office/powerpoint/2010/main" val="53783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85103" y="997528"/>
            <a:ext cx="9724015" cy="5476008"/>
          </a:xfrm>
        </p:spPr>
        <p:txBody>
          <a:bodyPr>
            <a:normAutofit/>
          </a:bodyPr>
          <a:lstStyle/>
          <a:p>
            <a:endParaRPr lang="es-ES" dirty="0"/>
          </a:p>
          <a:p>
            <a:pPr marL="0" indent="0">
              <a:buNone/>
            </a:pPr>
            <a:endParaRPr lang="es-ES" sz="2400" i="1" dirty="0" smtClean="0"/>
          </a:p>
          <a:p>
            <a:pPr marL="0" indent="0">
              <a:buNone/>
            </a:pPr>
            <a:r>
              <a:rPr lang="es-ES" sz="2800" i="1" dirty="0" smtClean="0"/>
              <a:t>“Cultiva </a:t>
            </a:r>
            <a:r>
              <a:rPr lang="es-ES" sz="2800" i="1" dirty="0"/>
              <a:t>el hábito de estudiar y examinar una acción antes de emprenderla. Antes de obrar, retrocede para tener una visión más amplia, para no actuar a la ligera obedeciendo a un impulso. Determina lo que sucede primero, considera a dónde conduce y entonces actúa de acuerdo con lo que hayas </a:t>
            </a:r>
            <a:r>
              <a:rPr lang="es-ES" sz="2800" i="1" dirty="0" smtClean="0"/>
              <a:t>aprendido”</a:t>
            </a:r>
            <a:endParaRPr lang="es-ES" sz="2800" i="1" dirty="0"/>
          </a:p>
          <a:p>
            <a:pPr marL="0" indent="0">
              <a:buNone/>
            </a:pPr>
            <a:endParaRPr lang="es-ES" dirty="0" smtClean="0"/>
          </a:p>
          <a:p>
            <a:pPr marL="0" indent="0">
              <a:buNone/>
            </a:pPr>
            <a:endParaRPr lang="es-ES" dirty="0"/>
          </a:p>
          <a:p>
            <a:pPr marL="0" indent="0" algn="r">
              <a:buNone/>
            </a:pPr>
            <a:r>
              <a:rPr lang="es-ES" sz="1800" dirty="0" smtClean="0"/>
              <a:t>Epicteto, </a:t>
            </a:r>
            <a:r>
              <a:rPr lang="es-ES" sz="1800" i="1" dirty="0" smtClean="0"/>
              <a:t>Un </a:t>
            </a:r>
            <a:r>
              <a:rPr lang="es-ES" sz="1800" i="1" dirty="0"/>
              <a:t>manual de vida </a:t>
            </a:r>
            <a:r>
              <a:rPr lang="es-ES" sz="1800" dirty="0" smtClean="0"/>
              <a:t>, 50-51 (Siglo I d. C.)</a:t>
            </a:r>
            <a:endParaRPr lang="es-ES" sz="1800" dirty="0"/>
          </a:p>
          <a:p>
            <a:pPr marL="0" indent="0">
              <a:buNone/>
            </a:pPr>
            <a:r>
              <a:rPr lang="es-ES" sz="1400" dirty="0" smtClean="0">
                <a:hlinkClick r:id="rId2"/>
              </a:rPr>
              <a:t>www.bioeticadesdeasturias.com</a:t>
            </a:r>
            <a:endParaRPr lang="es-ES" sz="1400" dirty="0" smtClean="0"/>
          </a:p>
          <a:p>
            <a:pPr marL="0" indent="0">
              <a:buNone/>
            </a:pPr>
            <a:endParaRPr lang="es-ES" sz="1200" dirty="0" smtClean="0"/>
          </a:p>
          <a:p>
            <a:pPr marL="0" indent="0">
              <a:buNone/>
            </a:pPr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9184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452</Words>
  <Application>Microsoft Office PowerPoint</Application>
  <PresentationFormat>Panorámica</PresentationFormat>
  <Paragraphs>66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Tema de Office</vt:lpstr>
      <vt:lpstr>LA DELIBERACIÓN MORAL</vt:lpstr>
      <vt:lpstr>SOBRE EL CONCEPTO DE DELIBERACIÓN</vt:lpstr>
      <vt:lpstr>Presentación de PowerPoint</vt:lpstr>
      <vt:lpstr>ALGUNOS CRITERIOS BÁSICOS PARA DELIBERAR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DELIBERACIÓN MORAL</dc:title>
  <dc:creator>Constantino González Quintana</dc:creator>
  <cp:lastModifiedBy>Constantino González Quintana</cp:lastModifiedBy>
  <cp:revision>20</cp:revision>
  <dcterms:created xsi:type="dcterms:W3CDTF">2014-01-20T19:00:25Z</dcterms:created>
  <dcterms:modified xsi:type="dcterms:W3CDTF">2015-12-01T19:26:29Z</dcterms:modified>
</cp:coreProperties>
</file>